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sldIdLst>
    <p:sldId id="256" r:id="rId2"/>
    <p:sldId id="349" r:id="rId3"/>
    <p:sldId id="257" r:id="rId4"/>
    <p:sldId id="262" r:id="rId5"/>
    <p:sldId id="346" r:id="rId6"/>
    <p:sldId id="347" r:id="rId7"/>
    <p:sldId id="348" r:id="rId8"/>
    <p:sldId id="300"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AC14D"/>
    <a:srgbClr val="188582"/>
    <a:srgbClr val="FFFFFF"/>
    <a:srgbClr val="56DFDF"/>
    <a:srgbClr val="000000"/>
    <a:srgbClr val="E6F4E0"/>
    <a:srgbClr val="FFF4C5"/>
    <a:srgbClr val="63954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97" d="100"/>
          <a:sy n="97" d="100"/>
        </p:scale>
        <p:origin x="264" y="102"/>
      </p:cViewPr>
      <p:guideLst>
        <p:guide orient="horz" pos="2198"/>
        <p:guide pos="3909"/>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t>2020/4/1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3600451" y="5465763"/>
            <a:ext cx="1373716"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5" name="组合 54"/>
          <p:cNvGrpSpPr/>
          <p:nvPr userDrawn="1"/>
        </p:nvGrpSpPr>
        <p:grpSpPr>
          <a:xfrm>
            <a:off x="9975215" y="5810250"/>
            <a:ext cx="2399665" cy="1237615"/>
            <a:chOff x="6195832" y="4772985"/>
            <a:chExt cx="3671887" cy="2884488"/>
          </a:xfrm>
        </p:grpSpPr>
        <p:sp>
          <p:nvSpPr>
            <p:cNvPr id="56"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7"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8" name="任意多边形 17"/>
          <p:cNvSpPr>
            <a:spLocks noChangeArrowheads="1"/>
          </p:cNvSpPr>
          <p:nvPr userDrawn="1"/>
        </p:nvSpPr>
        <p:spPr bwMode="auto">
          <a:xfrm rot="20060881">
            <a:off x="3470275" y="6024245"/>
            <a:ext cx="474980" cy="1058545"/>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9" name="任意多边形 18"/>
          <p:cNvSpPr>
            <a:spLocks noChangeArrowheads="1"/>
          </p:cNvSpPr>
          <p:nvPr userDrawn="1"/>
        </p:nvSpPr>
        <p:spPr bwMode="auto">
          <a:xfrm rot="13300765">
            <a:off x="10932160" y="-313690"/>
            <a:ext cx="1007110" cy="1123950"/>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0" name="组合 44"/>
          <p:cNvGrpSpPr/>
          <p:nvPr userDrawn="1"/>
        </p:nvGrpSpPr>
        <p:grpSpPr bwMode="auto">
          <a:xfrm rot="5400000">
            <a:off x="-2301875" y="2188845"/>
            <a:ext cx="6858000" cy="2482215"/>
            <a:chOff x="0" y="0"/>
            <a:chExt cx="22838079" cy="13375101"/>
          </a:xfrm>
        </p:grpSpPr>
        <p:grpSp>
          <p:nvGrpSpPr>
            <p:cNvPr id="11" name="花1"/>
            <p:cNvGrpSpPr/>
            <p:nvPr/>
          </p:nvGrpSpPr>
          <p:grpSpPr bwMode="auto">
            <a:xfrm>
              <a:off x="7202181" y="7509015"/>
              <a:ext cx="8526317" cy="4848472"/>
              <a:chOff x="0" y="0"/>
              <a:chExt cx="8526317" cy="4848472"/>
            </a:xfrm>
          </p:grpSpPr>
          <p:sp>
            <p:nvSpPr>
              <p:cNvPr id="46"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7"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9"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0"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0"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 name="花2"/>
            <p:cNvGrpSpPr/>
            <p:nvPr/>
          </p:nvGrpSpPr>
          <p:grpSpPr bwMode="auto">
            <a:xfrm>
              <a:off x="4953333" y="5453466"/>
              <a:ext cx="12996258" cy="7478907"/>
              <a:chOff x="0" y="0"/>
              <a:chExt cx="12996258" cy="7478907"/>
            </a:xfrm>
          </p:grpSpPr>
          <p:sp>
            <p:nvSpPr>
              <p:cNvPr id="38" name="任意多边形 72"/>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9" name="任意多边形 73"/>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 name="任意多边形 74"/>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 name="任意多边形 75"/>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2" name="任意多边形 76"/>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3" name="任意多边形 77"/>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4" name="任意多边形 78"/>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5" name="任意多边形 79"/>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 name="花3"/>
            <p:cNvGrpSpPr/>
            <p:nvPr/>
          </p:nvGrpSpPr>
          <p:grpSpPr bwMode="auto">
            <a:xfrm>
              <a:off x="2198018" y="2547784"/>
              <a:ext cx="18624069" cy="10634847"/>
              <a:chOff x="0" y="0"/>
              <a:chExt cx="18624069" cy="10634847"/>
            </a:xfrm>
          </p:grpSpPr>
          <p:sp>
            <p:nvSpPr>
              <p:cNvPr id="31" name="任意多边形 65"/>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 name="任意多边形 66"/>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 name="任意多边形 67"/>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68"/>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5" name="任意多边形 69"/>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6" name="任意多边形 70"/>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7" name="任意多边形 71"/>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4" name="花4"/>
            <p:cNvGrpSpPr/>
            <p:nvPr/>
          </p:nvGrpSpPr>
          <p:grpSpPr bwMode="auto">
            <a:xfrm>
              <a:off x="0" y="0"/>
              <a:ext cx="22838079" cy="13375101"/>
              <a:chOff x="0" y="0"/>
              <a:chExt cx="22838079" cy="13375101"/>
            </a:xfrm>
          </p:grpSpPr>
          <p:sp>
            <p:nvSpPr>
              <p:cNvPr id="25" name="任意多边形 59"/>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 name="任意多边形 60"/>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 name="任意多边形 61"/>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 name="任意多边形 62"/>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 name="任意多边形 63"/>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 name="任意多边形 64"/>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5" name="组合 49"/>
            <p:cNvGrpSpPr/>
            <p:nvPr/>
          </p:nvGrpSpPr>
          <p:grpSpPr bwMode="auto">
            <a:xfrm>
              <a:off x="8336499" y="8592907"/>
              <a:ext cx="6171429" cy="3725279"/>
              <a:chOff x="0" y="0"/>
              <a:chExt cx="6171429" cy="3725279"/>
            </a:xfrm>
          </p:grpSpPr>
          <p:sp>
            <p:nvSpPr>
              <p:cNvPr id="16" name="任意多边形 50"/>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 name="任意多边形 51"/>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 name="任意多边形 52"/>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 name="任意多边形 53"/>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 name="任意多边形 54"/>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 name="任意多边形 55"/>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 name="任意多边形 56"/>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 name="任意多边形 57"/>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 name="任意多边形 58"/>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215561" y="-241740"/>
            <a:ext cx="1018497"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1053448" y="1096138"/>
            <a:ext cx="11085212"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241300" y="475660"/>
            <a:ext cx="910167" cy="628650"/>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11152601" y="418525"/>
            <a:ext cx="673221"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49000"/>
            <a:lum/>
          </a:blip>
          <a:srcRect/>
          <a:tile tx="0" ty="0" sx="100000" sy="100000" flip="none" algn="tl"/>
        </a:blipFill>
        <a:effectLst/>
      </p:bgPr>
    </p:bg>
    <p:spTree>
      <p:nvGrpSpPr>
        <p:cNvPr id="1" name=""/>
        <p:cNvGrpSpPr/>
        <p:nvPr/>
      </p:nvGrpSpPr>
      <p:grpSpPr>
        <a:xfrm>
          <a:off x="0" y="0"/>
          <a:ext cx="0" cy="0"/>
          <a:chOff x="0" y="0"/>
          <a:chExt cx="0" cy="0"/>
        </a:xfrm>
      </p:grpSpPr>
      <p:grpSp>
        <p:nvGrpSpPr>
          <p:cNvPr id="67" name="组合 3"/>
          <p:cNvGrpSpPr/>
          <p:nvPr/>
        </p:nvGrpSpPr>
        <p:grpSpPr bwMode="auto">
          <a:xfrm rot="19378643">
            <a:off x="8351606" y="3891070"/>
            <a:ext cx="4129441" cy="2514901"/>
            <a:chOff x="0" y="0"/>
            <a:chExt cx="22838079" cy="13375101"/>
          </a:xfrm>
        </p:grpSpPr>
        <p:grpSp>
          <p:nvGrpSpPr>
            <p:cNvPr id="68" name="花1"/>
            <p:cNvGrpSpPr/>
            <p:nvPr/>
          </p:nvGrpSpPr>
          <p:grpSpPr bwMode="auto">
            <a:xfrm>
              <a:off x="7202181" y="7509015"/>
              <a:ext cx="8526317" cy="4848472"/>
              <a:chOff x="0" y="0"/>
              <a:chExt cx="8526317" cy="4848472"/>
            </a:xfrm>
          </p:grpSpPr>
          <p:sp>
            <p:nvSpPr>
              <p:cNvPr id="103"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4"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5"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6"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7"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8"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9"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69" name="花2"/>
            <p:cNvGrpSpPr/>
            <p:nvPr/>
          </p:nvGrpSpPr>
          <p:grpSpPr bwMode="auto">
            <a:xfrm>
              <a:off x="4953333" y="5453466"/>
              <a:ext cx="12996258" cy="7478907"/>
              <a:chOff x="0" y="0"/>
              <a:chExt cx="12996258" cy="7478907"/>
            </a:xfrm>
          </p:grpSpPr>
          <p:sp>
            <p:nvSpPr>
              <p:cNvPr id="95" name="任意多边形 31"/>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6" name="任意多边形 32"/>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7" name="任意多边形 33"/>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8" name="任意多边形 34"/>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9" name="任意多边形 35"/>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0" name="任意多边形 36"/>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1" name="任意多边形 37"/>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 name="任意多边形 38"/>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0" name="花3"/>
            <p:cNvGrpSpPr/>
            <p:nvPr/>
          </p:nvGrpSpPr>
          <p:grpSpPr bwMode="auto">
            <a:xfrm>
              <a:off x="2198018" y="2547784"/>
              <a:ext cx="18624069" cy="10634847"/>
              <a:chOff x="0" y="0"/>
              <a:chExt cx="18624069" cy="10634847"/>
            </a:xfrm>
          </p:grpSpPr>
          <p:sp>
            <p:nvSpPr>
              <p:cNvPr id="88" name="任意多边形 24"/>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9" name="任意多边形 25"/>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0" name="任意多边形 26"/>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1" name="任意多边形 27"/>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 name="任意多边形 28"/>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3" name="任意多边形 29"/>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4" name="任意多边形 30"/>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 name="花4"/>
            <p:cNvGrpSpPr/>
            <p:nvPr/>
          </p:nvGrpSpPr>
          <p:grpSpPr bwMode="auto">
            <a:xfrm>
              <a:off x="0" y="0"/>
              <a:ext cx="22838079" cy="13375101"/>
              <a:chOff x="0" y="0"/>
              <a:chExt cx="22838079" cy="13375101"/>
            </a:xfrm>
          </p:grpSpPr>
          <p:sp>
            <p:nvSpPr>
              <p:cNvPr id="82" name="任意多边形 18"/>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3" name="任意多边形 19"/>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4" name="任意多边形 20"/>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5" name="任意多边形 21"/>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6" name="任意多边形 22"/>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7" name="任意多边形 23"/>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2" name="组合 8"/>
            <p:cNvGrpSpPr/>
            <p:nvPr/>
          </p:nvGrpSpPr>
          <p:grpSpPr bwMode="auto">
            <a:xfrm>
              <a:off x="8336499" y="8592907"/>
              <a:ext cx="6171429" cy="3725279"/>
              <a:chOff x="0" y="0"/>
              <a:chExt cx="6171429" cy="3725279"/>
            </a:xfrm>
          </p:grpSpPr>
          <p:sp>
            <p:nvSpPr>
              <p:cNvPr id="73" name="任意多边形 9"/>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4" name="任意多边形 10"/>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5" name="任意多边形 11"/>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6" name="任意多边形 12"/>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7" name="任意多边形 13"/>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8" name="任意多边形 14"/>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9" name="任意多边形 15"/>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0" name="任意多边形 16"/>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 name="任意多边形 17"/>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6" name="任意多边形 60"/>
          <p:cNvSpPr>
            <a:spLocks noChangeArrowheads="1"/>
          </p:cNvSpPr>
          <p:nvPr/>
        </p:nvSpPr>
        <p:spPr bwMode="auto">
          <a:xfrm rot="14226372">
            <a:off x="4224338" y="5465763"/>
            <a:ext cx="1030287"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610735" y="2574290"/>
            <a:ext cx="3338195" cy="1014730"/>
          </a:xfrm>
          <a:prstGeom prst="rect">
            <a:avLst/>
          </a:prstGeom>
        </p:spPr>
        <p:txBody>
          <a:bodyPr wrap="square">
            <a:spAutoFit/>
          </a:bodyPr>
          <a:lstStyle>
            <a:defPPr>
              <a:defRPr lang="zh-CN"/>
            </a:defPPr>
            <a:lvl1pPr fontAlgn="base">
              <a:spcBef>
                <a:spcPct val="0"/>
              </a:spcBef>
              <a:spcAft>
                <a:spcPct val="0"/>
              </a:spcAft>
              <a:defRPr sz="4400" b="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dist"/>
            <a:r>
              <a:rPr lang="zh-CN" altLang="en-US"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好搭</a:t>
            </a:r>
            <a:r>
              <a:rPr lang="en-US" altLang="zh-CN"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Bit</a:t>
            </a:r>
          </a:p>
        </p:txBody>
      </p:sp>
      <p:pic>
        <p:nvPicPr>
          <p:cNvPr id="22" name="M01-06-00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3794" y="10351"/>
            <a:ext cx="609600" cy="609600"/>
          </a:xfrm>
          <a:prstGeom prst="rect">
            <a:avLst/>
          </a:prstGeom>
        </p:spPr>
      </p:pic>
      <p:cxnSp>
        <p:nvCxnSpPr>
          <p:cNvPr id="24" name="直接连接符 23"/>
          <p:cNvCxnSpPr/>
          <p:nvPr/>
        </p:nvCxnSpPr>
        <p:spPr>
          <a:xfrm>
            <a:off x="4691836" y="3554278"/>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任意多边形 17"/>
          <p:cNvSpPr>
            <a:spLocks noChangeArrowheads="1"/>
          </p:cNvSpPr>
          <p:nvPr/>
        </p:nvSpPr>
        <p:spPr bwMode="auto">
          <a:xfrm rot="20060881">
            <a:off x="4853940" y="5324062"/>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18"/>
          <p:cNvSpPr>
            <a:spLocks noChangeArrowheads="1"/>
          </p:cNvSpPr>
          <p:nvPr/>
        </p:nvSpPr>
        <p:spPr bwMode="auto">
          <a:xfrm rot="13300765">
            <a:off x="10831620" y="-136049"/>
            <a:ext cx="1111250" cy="1563688"/>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 name="矩形 3"/>
          <p:cNvSpPr/>
          <p:nvPr/>
        </p:nvSpPr>
        <p:spPr>
          <a:xfrm>
            <a:off x="7895613" y="3004766"/>
            <a:ext cx="2956560" cy="521970"/>
          </a:xfrm>
          <a:prstGeom prst="rect">
            <a:avLst/>
          </a:prstGeom>
        </p:spPr>
        <p:txBody>
          <a:bodyPr wrap="none">
            <a:spAutoFit/>
          </a:bodyPr>
          <a:lstStyle/>
          <a:p>
            <a:pPr algn="l"/>
            <a:r>
              <a:rPr lang="en-US" altLang="zh-CN"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基于</a:t>
            </a:r>
            <a:r>
              <a:rPr lang="en-US" altLang="zh-CN"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MakeCode)</a:t>
            </a:r>
            <a:endParaRPr lang="en-US" altLang="zh-CN"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椭圆 16"/>
          <p:cNvSpPr/>
          <p:nvPr/>
        </p:nvSpPr>
        <p:spPr>
          <a:xfrm>
            <a:off x="1431647" y="4887687"/>
            <a:ext cx="903450" cy="903568"/>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椭圆 17"/>
          <p:cNvSpPr/>
          <p:nvPr/>
        </p:nvSpPr>
        <p:spPr>
          <a:xfrm>
            <a:off x="2489517" y="1607544"/>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9" name="组合 18"/>
          <p:cNvGrpSpPr/>
          <p:nvPr/>
        </p:nvGrpSpPr>
        <p:grpSpPr>
          <a:xfrm>
            <a:off x="3587535" y="5688284"/>
            <a:ext cx="401361" cy="401413"/>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952137" y="993573"/>
            <a:ext cx="672907" cy="672995"/>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553517" y="5812771"/>
            <a:ext cx="292998"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509771" y="4113594"/>
            <a:ext cx="383842" cy="383892"/>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5515884" y="99357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椭圆 39"/>
          <p:cNvSpPr/>
          <p:nvPr/>
        </p:nvSpPr>
        <p:spPr>
          <a:xfrm>
            <a:off x="378821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1" name="组合 40"/>
          <p:cNvGrpSpPr/>
          <p:nvPr/>
        </p:nvGrpSpPr>
        <p:grpSpPr>
          <a:xfrm>
            <a:off x="4556209" y="5446845"/>
            <a:ext cx="602843" cy="602921"/>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96057" y="5667198"/>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5" name="组合 44"/>
          <p:cNvGrpSpPr/>
          <p:nvPr/>
        </p:nvGrpSpPr>
        <p:grpSpPr>
          <a:xfrm>
            <a:off x="3062376" y="4846768"/>
            <a:ext cx="401361" cy="401413"/>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341178" y="247533"/>
            <a:ext cx="292998" cy="29303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095997" y="1025615"/>
            <a:ext cx="383842" cy="383892"/>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3439869" y="68072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5" name="组合 54"/>
          <p:cNvGrpSpPr/>
          <p:nvPr/>
        </p:nvGrpSpPr>
        <p:grpSpPr>
          <a:xfrm>
            <a:off x="69456" y="1607543"/>
            <a:ext cx="970412" cy="970539"/>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292520" y="405186"/>
            <a:ext cx="383842" cy="383892"/>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667182" y="3235792"/>
            <a:ext cx="183161" cy="18318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63" name="组合 62"/>
          <p:cNvGrpSpPr/>
          <p:nvPr/>
        </p:nvGrpSpPr>
        <p:grpSpPr>
          <a:xfrm>
            <a:off x="1130231" y="1988840"/>
            <a:ext cx="2493579" cy="2493904"/>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1254688" y="2574072"/>
            <a:ext cx="2214880" cy="1322070"/>
          </a:xfrm>
          <a:prstGeom prst="rect">
            <a:avLst/>
          </a:prstGeom>
          <a:noFill/>
        </p:spPr>
        <p:txBody>
          <a:bodyPr wrap="none" rtlCol="0">
            <a:spAutoFit/>
          </a:bodyPr>
          <a:lstStyle/>
          <a:p>
            <a:pPr algn="ctr"/>
            <a:r>
              <a:rPr lang="zh-CN" altLang="en-US" sz="4000" b="1" dirty="0">
                <a:solidFill>
                  <a:schemeClr val="accent2"/>
                </a:solidFill>
                <a:latin typeface="微软雅黑" panose="020B0503020204020204" pitchFamily="34" charset="-122"/>
                <a:ea typeface="微软雅黑" panose="020B0503020204020204" pitchFamily="34" charset="-122"/>
              </a:rPr>
              <a:t>创客教育</a:t>
            </a:r>
          </a:p>
          <a:p>
            <a:pPr algn="ctr"/>
            <a:r>
              <a:rPr lang="zh-CN" altLang="en-US" sz="4000" b="1" dirty="0">
                <a:solidFill>
                  <a:schemeClr val="accent2"/>
                </a:solidFill>
                <a:latin typeface="微软雅黑" panose="020B0503020204020204" pitchFamily="34" charset="-122"/>
                <a:ea typeface="微软雅黑" panose="020B0503020204020204" pitchFamily="34" charset="-122"/>
              </a:rPr>
              <a:t>系列课程</a:t>
            </a:r>
          </a:p>
        </p:txBody>
      </p:sp>
      <p:pic>
        <p:nvPicPr>
          <p:cNvPr id="2" name="图片 1" descr="C:/Users/stcvs001/AppData/Local/Temp/kaimatting/20200323160448/output_aiMatting_20200323160451.pngoutput_aiMatting_20200323160451"/>
          <p:cNvPicPr>
            <a:picLocks noChangeAspect="1"/>
          </p:cNvPicPr>
          <p:nvPr/>
        </p:nvPicPr>
        <p:blipFill>
          <a:blip r:embed="rId7"/>
          <a:stretch>
            <a:fillRect/>
          </a:stretch>
        </p:blipFill>
        <p:spPr>
          <a:xfrm>
            <a:off x="620000" y="247650"/>
            <a:ext cx="1946275" cy="671114"/>
          </a:xfrm>
          <a:prstGeom prst="rect">
            <a:avLst/>
          </a:prstGeom>
        </p:spPr>
      </p:pic>
      <p:sp>
        <p:nvSpPr>
          <p:cNvPr id="3" name="TextBox 2"/>
          <p:cNvSpPr txBox="1"/>
          <p:nvPr/>
        </p:nvSpPr>
        <p:spPr>
          <a:xfrm>
            <a:off x="530987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2"/>
                </p:tgtEl>
              </p:cMediaNode>
            </p:audio>
          </p:childTnLst>
        </p:cTn>
      </p:par>
    </p:tnLst>
    <p:bldLst>
      <p:bldP spid="9" grpId="0"/>
      <p:bldP spid="4" grpId="0"/>
      <p:bldP spid="17" grpId="0" animBg="1"/>
      <p:bldP spid="17" grpId="1" animBg="1"/>
      <p:bldP spid="17" grpId="2" animBg="1"/>
      <p:bldP spid="18" grpId="0" animBg="1"/>
      <p:bldP spid="18" grpId="1" animBg="1"/>
      <p:bldP spid="18" grpId="2" animBg="1"/>
      <p:bldP spid="39" grpId="0" animBg="1"/>
      <p:bldP spid="39" grpId="1" animBg="1"/>
      <p:bldP spid="39" grpId="2" animBg="1"/>
      <p:bldP spid="40" grpId="0" animBg="1"/>
      <p:bldP spid="40" grpId="1" animBg="1"/>
      <p:bldP spid="40" grpId="2" animBg="1"/>
      <p:bldP spid="44" grpId="0" animBg="1"/>
      <p:bldP spid="44" grpId="1" animBg="1"/>
      <p:bldP spid="44" grpId="2" animBg="1"/>
      <p:bldP spid="54" grpId="0" animBg="1"/>
      <p:bldP spid="54" grpId="1" animBg="1"/>
      <p:bldP spid="54" grpId="2" animBg="1"/>
      <p:bldP spid="61" grpId="0" animBg="1"/>
      <p:bldP spid="61" grpId="1" animBg="1"/>
      <p:bldP spid="61" grpId="2"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855" y="2720975"/>
            <a:ext cx="5701030" cy="769441"/>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ctr"/>
            <a:r>
              <a:rPr lang="zh-CN" altLang="en-US" sz="4400" noProof="1">
                <a:latin typeface="微软雅黑" panose="020B0503020204020204" pitchFamily="34" charset="-122"/>
                <a:ea typeface="微软雅黑" panose="020B0503020204020204" pitchFamily="34" charset="-122"/>
                <a:cs typeface="微软雅黑" panose="020B0503020204020204" pitchFamily="34" charset="-122"/>
              </a:rPr>
              <a:t>温湿度传感器的控制</a:t>
            </a:r>
            <a:endParaRPr lang="en-US" altLang="zh-CN" sz="44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299730" y="1198191"/>
            <a:ext cx="3636000" cy="967932"/>
            <a:chOff x="3237789" y="1193772"/>
            <a:chExt cx="3636000" cy="967932"/>
          </a:xfrm>
        </p:grpSpPr>
        <p:grpSp>
          <p:nvGrpSpPr>
            <p:cNvPr id="5" name="组合 4"/>
            <p:cNvGrpSpPr/>
            <p:nvPr/>
          </p:nvGrpSpPr>
          <p:grpSpPr>
            <a:xfrm>
              <a:off x="3237789" y="1193772"/>
              <a:ext cx="3636000" cy="967932"/>
              <a:chOff x="4139952" y="1170041"/>
              <a:chExt cx="3559469" cy="536519"/>
            </a:xfrm>
          </p:grpSpPr>
          <p:sp>
            <p:nvSpPr>
              <p:cNvPr id="7" name="圆角矩形 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225852" y="1325082"/>
                <a:ext cx="486118" cy="221041"/>
              </a:xfrm>
              <a:prstGeom prst="rect">
                <a:avLst/>
              </a:prstGeom>
              <a:noFill/>
            </p:spPr>
            <p:txBody>
              <a:bodyPr wrap="none" rtlCol="0">
                <a:spAutoFit/>
              </a:bodyPr>
              <a:lstStyle/>
              <a:p>
                <a:pPr algn="ctr"/>
                <a:r>
                  <a:rPr lang="en-US" altLang="zh-CN"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 name="TextBox 5"/>
            <p:cNvSpPr txBox="1"/>
            <p:nvPr/>
          </p:nvSpPr>
          <p:spPr>
            <a:xfrm>
              <a:off x="4268407" y="1370517"/>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基础知识</a:t>
              </a:r>
            </a:p>
          </p:txBody>
        </p:sp>
      </p:grpSp>
      <p:grpSp>
        <p:nvGrpSpPr>
          <p:cNvPr id="51" name="组合 50"/>
          <p:cNvGrpSpPr/>
          <p:nvPr/>
        </p:nvGrpSpPr>
        <p:grpSpPr>
          <a:xfrm>
            <a:off x="2453088" y="2876129"/>
            <a:ext cx="1645963" cy="1645963"/>
            <a:chOff x="391147" y="2871710"/>
            <a:chExt cx="1645963" cy="1645963"/>
          </a:xfrm>
        </p:grpSpPr>
        <p:grpSp>
          <p:nvGrpSpPr>
            <p:cNvPr id="28" name="组合 27"/>
            <p:cNvGrpSpPr/>
            <p:nvPr/>
          </p:nvGrpSpPr>
          <p:grpSpPr>
            <a:xfrm>
              <a:off x="391147" y="2871710"/>
              <a:ext cx="1645963" cy="164596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494968" y="3434974"/>
              <a:ext cx="1438320" cy="492125"/>
            </a:xfrm>
            <a:prstGeom prst="rect">
              <a:avLst/>
            </a:prstGeom>
            <a:noFill/>
          </p:spPr>
          <p:txBody>
            <a:bodyPr wrap="square" lIns="0" tIns="0" rIns="0" bIns="0"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rPr>
                <a:t>目 录</a:t>
              </a:r>
            </a:p>
          </p:txBody>
        </p:sp>
      </p:grpSp>
      <p:sp>
        <p:nvSpPr>
          <p:cNvPr id="32" name="Freeform 5"/>
          <p:cNvSpPr/>
          <p:nvPr/>
        </p:nvSpPr>
        <p:spPr bwMode="auto">
          <a:xfrm>
            <a:off x="4225734" y="1672145"/>
            <a:ext cx="745200" cy="392151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53" name="组合 52"/>
          <p:cNvGrpSpPr/>
          <p:nvPr/>
        </p:nvGrpSpPr>
        <p:grpSpPr>
          <a:xfrm>
            <a:off x="5299730" y="2466236"/>
            <a:ext cx="3636000" cy="967932"/>
            <a:chOff x="3237789" y="2461817"/>
            <a:chExt cx="3636000" cy="967932"/>
          </a:xfrm>
        </p:grpSpPr>
        <p:grpSp>
          <p:nvGrpSpPr>
            <p:cNvPr id="23" name="组合 22"/>
            <p:cNvGrpSpPr/>
            <p:nvPr/>
          </p:nvGrpSpPr>
          <p:grpSpPr>
            <a:xfrm>
              <a:off x="3237789" y="2461817"/>
              <a:ext cx="3636000" cy="967932"/>
              <a:chOff x="4139952" y="1170041"/>
              <a:chExt cx="3559469" cy="536519"/>
            </a:xfrm>
          </p:grpSpPr>
          <p:sp>
            <p:nvSpPr>
              <p:cNvPr id="25" name="圆角矩形 2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37519" y="1333759"/>
                <a:ext cx="486118" cy="221041"/>
              </a:xfrm>
              <a:prstGeom prst="rect">
                <a:avLst/>
              </a:prstGeom>
              <a:noFill/>
            </p:spPr>
            <p:txBody>
              <a:bodyPr wrap="none" rtlCol="0">
                <a:spAutoFit/>
              </a:bodyPr>
              <a:lstStyle/>
              <a:p>
                <a:pPr algn="ctr"/>
                <a:r>
                  <a:rPr lang="en-US" altLang="zh-CN"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6" name="TextBox 35"/>
            <p:cNvSpPr txBox="1"/>
            <p:nvPr/>
          </p:nvSpPr>
          <p:spPr>
            <a:xfrm>
              <a:off x="4268407" y="2653395"/>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指令学习</a:t>
              </a:r>
            </a:p>
          </p:txBody>
        </p:sp>
      </p:grpSp>
      <p:grpSp>
        <p:nvGrpSpPr>
          <p:cNvPr id="54" name="组合 53"/>
          <p:cNvGrpSpPr/>
          <p:nvPr/>
        </p:nvGrpSpPr>
        <p:grpSpPr>
          <a:xfrm>
            <a:off x="5311709" y="3734286"/>
            <a:ext cx="3636000" cy="967932"/>
            <a:chOff x="3249768" y="3729867"/>
            <a:chExt cx="3636000" cy="967932"/>
          </a:xfrm>
        </p:grpSpPr>
        <p:grpSp>
          <p:nvGrpSpPr>
            <p:cNvPr id="11" name="组合 10"/>
            <p:cNvGrpSpPr/>
            <p:nvPr/>
          </p:nvGrpSpPr>
          <p:grpSpPr>
            <a:xfrm>
              <a:off x="3249768" y="3729867"/>
              <a:ext cx="3636000" cy="967932"/>
              <a:chOff x="4139952" y="1170041"/>
              <a:chExt cx="3559469" cy="536519"/>
            </a:xfrm>
          </p:grpSpPr>
          <p:sp>
            <p:nvSpPr>
              <p:cNvPr id="13" name="圆角矩形 1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203132" y="1364010"/>
                <a:ext cx="486118" cy="221041"/>
              </a:xfrm>
              <a:prstGeom prst="rect">
                <a:avLst/>
              </a:prstGeom>
              <a:noFill/>
            </p:spPr>
            <p:txBody>
              <a:bodyPr wrap="none" rtlCol="0">
                <a:spAutoFit/>
              </a:bodyPr>
              <a:lstStyle/>
              <a:p>
                <a:pPr algn="ctr"/>
                <a:r>
                  <a:rPr lang="en-US" altLang="zh-CN"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7" name="TextBox 36"/>
            <p:cNvSpPr txBox="1"/>
            <p:nvPr/>
          </p:nvSpPr>
          <p:spPr>
            <a:xfrm>
              <a:off x="4268308" y="3933067"/>
              <a:ext cx="2251710"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硬件接线图</a:t>
              </a:r>
            </a:p>
          </p:txBody>
        </p:sp>
      </p:grpSp>
      <p:grpSp>
        <p:nvGrpSpPr>
          <p:cNvPr id="55" name="组合 54"/>
          <p:cNvGrpSpPr/>
          <p:nvPr/>
        </p:nvGrpSpPr>
        <p:grpSpPr>
          <a:xfrm>
            <a:off x="5299730" y="5002337"/>
            <a:ext cx="3636000" cy="967932"/>
            <a:chOff x="3237789" y="4997918"/>
            <a:chExt cx="3636000" cy="967932"/>
          </a:xfrm>
        </p:grpSpPr>
        <p:grpSp>
          <p:nvGrpSpPr>
            <p:cNvPr id="17" name="组合 16"/>
            <p:cNvGrpSpPr/>
            <p:nvPr/>
          </p:nvGrpSpPr>
          <p:grpSpPr>
            <a:xfrm>
              <a:off x="3237789" y="4997918"/>
              <a:ext cx="3636000" cy="967932"/>
              <a:chOff x="4139952" y="1170041"/>
              <a:chExt cx="3559469" cy="536519"/>
            </a:xfrm>
          </p:grpSpPr>
          <p:sp>
            <p:nvSpPr>
              <p:cNvPr id="19" name="圆角矩形 18"/>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39541"/>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3"/>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228144" y="1336809"/>
                <a:ext cx="486118" cy="221041"/>
              </a:xfrm>
              <a:prstGeom prst="rect">
                <a:avLst/>
              </a:prstGeom>
              <a:noFill/>
            </p:spPr>
            <p:txBody>
              <a:bodyPr wrap="none" rtlCol="0">
                <a:spAutoFit/>
              </a:bodyPr>
              <a:lstStyle/>
              <a:p>
                <a:pPr algn="ctr"/>
                <a:r>
                  <a:rPr lang="en-US" altLang="zh-CN"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8" name="TextBox 37"/>
            <p:cNvSpPr txBox="1"/>
            <p:nvPr/>
          </p:nvSpPr>
          <p:spPr>
            <a:xfrm>
              <a:off x="4268407" y="5200949"/>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n-ea"/>
                </a:rPr>
                <a:t>程序代码</a:t>
              </a:r>
            </a:p>
          </p:txBody>
        </p:sp>
      </p:grpSp>
      <p:grpSp>
        <p:nvGrpSpPr>
          <p:cNvPr id="44" name="组合 43"/>
          <p:cNvGrpSpPr/>
          <p:nvPr/>
        </p:nvGrpSpPr>
        <p:grpSpPr>
          <a:xfrm flipH="1">
            <a:off x="-28575" y="4883785"/>
            <a:ext cx="2508250" cy="1976120"/>
            <a:chOff x="6195832" y="4772985"/>
            <a:chExt cx="3671887" cy="2884488"/>
          </a:xfrm>
        </p:grpSpPr>
        <p:sp>
          <p:nvSpPr>
            <p:cNvPr id="45"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6"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47" name="任意多边形 17"/>
          <p:cNvSpPr>
            <a:spLocks noChangeArrowheads="1"/>
          </p:cNvSpPr>
          <p:nvPr/>
        </p:nvSpPr>
        <p:spPr bwMode="auto">
          <a:xfrm rot="1539119" flipH="1">
            <a:off x="10946704" y="5253971"/>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18"/>
          <p:cNvSpPr>
            <a:spLocks noChangeArrowheads="1"/>
          </p:cNvSpPr>
          <p:nvPr/>
        </p:nvSpPr>
        <p:spPr bwMode="auto">
          <a:xfrm rot="8299235" flipH="1">
            <a:off x="104775" y="-153035"/>
            <a:ext cx="619760" cy="1009015"/>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5" name="椭圆 94"/>
          <p:cNvSpPr/>
          <p:nvPr/>
        </p:nvSpPr>
        <p:spPr>
          <a:xfrm>
            <a:off x="10350962" y="904063"/>
            <a:ext cx="366322" cy="366369"/>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6" name="组合 95"/>
          <p:cNvGrpSpPr/>
          <p:nvPr/>
        </p:nvGrpSpPr>
        <p:grpSpPr>
          <a:xfrm>
            <a:off x="8673971" y="158023"/>
            <a:ext cx="292998" cy="293036"/>
            <a:chOff x="304800" y="673100"/>
            <a:chExt cx="4000500" cy="4000500"/>
          </a:xfrm>
          <a:effectLst>
            <a:outerShdw blurRad="381000" dist="152400" dir="8100000" algn="tr" rotWithShape="0">
              <a:prstClr val="black">
                <a:alpha val="7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p:cNvSpPr/>
          <p:nvPr/>
        </p:nvSpPr>
        <p:spPr>
          <a:xfrm>
            <a:off x="8274947" y="59121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0" name="组合 99"/>
          <p:cNvGrpSpPr/>
          <p:nvPr/>
        </p:nvGrpSpPr>
        <p:grpSpPr>
          <a:xfrm>
            <a:off x="10127598" y="315676"/>
            <a:ext cx="383842" cy="383892"/>
            <a:chOff x="304800" y="673100"/>
            <a:chExt cx="4000500" cy="4000500"/>
          </a:xfrm>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2129823" y="26297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4" name="组合 103"/>
          <p:cNvGrpSpPr/>
          <p:nvPr/>
        </p:nvGrpSpPr>
        <p:grpSpPr>
          <a:xfrm>
            <a:off x="3111801" y="4777224"/>
            <a:ext cx="292998" cy="293036"/>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507980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8" name="椭圆 107"/>
          <p:cNvSpPr/>
          <p:nvPr/>
        </p:nvSpPr>
        <p:spPr>
          <a:xfrm>
            <a:off x="1769724" y="4268984"/>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9" name="椭圆 108"/>
          <p:cNvSpPr/>
          <p:nvPr/>
        </p:nvSpPr>
        <p:spPr>
          <a:xfrm>
            <a:off x="9778031" y="63383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3" name="椭圆 112"/>
          <p:cNvSpPr/>
          <p:nvPr/>
        </p:nvSpPr>
        <p:spPr>
          <a:xfrm>
            <a:off x="1578488" y="3059404"/>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4" name="组合 113"/>
          <p:cNvGrpSpPr/>
          <p:nvPr/>
        </p:nvGrpSpPr>
        <p:grpSpPr>
          <a:xfrm>
            <a:off x="9295755" y="1379109"/>
            <a:ext cx="292998" cy="293036"/>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8882226" y="5756419"/>
            <a:ext cx="383842" cy="383892"/>
            <a:chOff x="304800" y="673100"/>
            <a:chExt cx="4000500" cy="4000500"/>
          </a:xfrm>
          <a:effectLst>
            <a:outerShdw blurRad="381000" dist="152400" dir="8100000" algn="tr" rotWithShape="0">
              <a:prstClr val="black">
                <a:alpha val="7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椭圆 1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椭圆 119"/>
          <p:cNvSpPr/>
          <p:nvPr/>
        </p:nvSpPr>
        <p:spPr>
          <a:xfrm>
            <a:off x="9686450" y="4886744"/>
            <a:ext cx="183161"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21" name="组合 120"/>
          <p:cNvGrpSpPr/>
          <p:nvPr/>
        </p:nvGrpSpPr>
        <p:grpSpPr>
          <a:xfrm>
            <a:off x="2622622" y="1852777"/>
            <a:ext cx="383842" cy="383892"/>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394585" y="122555"/>
            <a:ext cx="8967470" cy="393700"/>
          </a:xfrm>
          <a:prstGeom prst="rect">
            <a:avLst/>
          </a:prstGeom>
        </p:spPr>
      </p:pic>
      <p:sp>
        <p:nvSpPr>
          <p:cNvPr id="23" name="文本框 78"/>
          <p:cNvSpPr txBox="1">
            <a:spLocks noChangeArrowheads="1"/>
          </p:cNvSpPr>
          <p:nvPr/>
        </p:nvSpPr>
        <p:spPr bwMode="auto">
          <a:xfrm>
            <a:off x="182181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sym typeface="+mn-ea"/>
              </a:rPr>
              <a:t>基础知识</a:t>
            </a:r>
            <a:endParaRPr lang="zh-CN" altLang="en-US" sz="3600" b="1" spc="50" dirty="0">
              <a:ln w="11430"/>
              <a:solidFill>
                <a:schemeClr val="accent6"/>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4" name="TextBox 61"/>
          <p:cNvSpPr txBox="1">
            <a:spLocks noChangeArrowheads="1"/>
          </p:cNvSpPr>
          <p:nvPr/>
        </p:nvSpPr>
        <p:spPr bwMode="auto">
          <a:xfrm>
            <a:off x="1223645" y="12255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1</a:t>
            </a:r>
          </a:p>
        </p:txBody>
      </p:sp>
      <p:sp>
        <p:nvSpPr>
          <p:cNvPr id="25" name="文本框 24"/>
          <p:cNvSpPr txBox="1"/>
          <p:nvPr/>
        </p:nvSpPr>
        <p:spPr>
          <a:xfrm>
            <a:off x="957908" y="1484784"/>
            <a:ext cx="10530184" cy="2120709"/>
          </a:xfrm>
          <a:prstGeom prst="rect">
            <a:avLst/>
          </a:prstGeom>
          <a:noFill/>
        </p:spPr>
        <p:txBody>
          <a:bodyPr wrap="square" rtlCol="0" anchor="t">
            <a:spAutoFit/>
          </a:bodyPr>
          <a:lstStyle/>
          <a:p>
            <a:pPr>
              <a:lnSpc>
                <a:spcPct val="150000"/>
              </a:lnSpc>
            </a:pPr>
            <a:r>
              <a:rPr lang="zh-CN" altLang="en-US" dirty="0"/>
              <a:t>温度、湿度传感器是指能够感受温度、湿度并转换成电信号的传感器。</a:t>
            </a:r>
            <a:endParaRPr lang="en-US" altLang="zh-CN" dirty="0"/>
          </a:p>
          <a:p>
            <a:pPr>
              <a:lnSpc>
                <a:spcPct val="150000"/>
              </a:lnSpc>
            </a:pPr>
            <a:r>
              <a:rPr lang="zh-CN" altLang="en-US" dirty="0"/>
              <a:t> 温度、湿度传感器采用的是“</a:t>
            </a:r>
            <a:r>
              <a:rPr lang="en-US" altLang="zh-CN" dirty="0"/>
              <a:t>DHT11”</a:t>
            </a:r>
            <a:r>
              <a:rPr lang="zh-CN" altLang="en-US" dirty="0"/>
              <a:t>温湿度传感器。这是一款温湿度复合传感器，既能够检测温度、又能够检测湿度。它的温度检测范围是（</a:t>
            </a:r>
            <a:r>
              <a:rPr lang="en-US" altLang="zh-CN" dirty="0"/>
              <a:t>0℃-50℃</a:t>
            </a:r>
            <a:r>
              <a:rPr lang="zh-CN" altLang="en-US" dirty="0"/>
              <a:t>）、误差值</a:t>
            </a:r>
            <a:r>
              <a:rPr lang="en-US" altLang="zh-CN" dirty="0"/>
              <a:t>±2℃</a:t>
            </a:r>
            <a:r>
              <a:rPr lang="zh-CN" altLang="en-US" dirty="0"/>
              <a:t>；湿度检测范围是（</a:t>
            </a:r>
            <a:r>
              <a:rPr lang="en-US" altLang="zh-CN" dirty="0"/>
              <a:t>20%-90%RH</a:t>
            </a:r>
            <a:r>
              <a:rPr lang="zh-CN" altLang="en-US" dirty="0"/>
              <a:t>）、误差值</a:t>
            </a:r>
            <a:r>
              <a:rPr lang="en-US" altLang="zh-CN" dirty="0"/>
              <a:t>±5%RH</a:t>
            </a:r>
            <a:r>
              <a:rPr lang="zh-CN" altLang="en-US" dirty="0"/>
              <a:t>。日常生活中所指的湿度是“相对湿度”，“</a:t>
            </a:r>
            <a:r>
              <a:rPr lang="en-US" altLang="zh-CN" dirty="0"/>
              <a:t>90%RH”</a:t>
            </a:r>
            <a:r>
              <a:rPr lang="zh-CN" altLang="en-US" dirty="0"/>
              <a:t>就是指空气中实际水蒸气的含量与相同温度下饱和水蒸气含量的百分比是</a:t>
            </a:r>
            <a:r>
              <a:rPr lang="en-US" altLang="zh-CN" dirty="0"/>
              <a:t>90%</a:t>
            </a:r>
            <a:r>
              <a:rPr lang="zh-CN" altLang="en-US" dirty="0"/>
              <a:t>。</a:t>
            </a:r>
          </a:p>
        </p:txBody>
      </p:sp>
      <p:pic>
        <p:nvPicPr>
          <p:cNvPr id="2" name="图片 1">
            <a:extLst>
              <a:ext uri="{FF2B5EF4-FFF2-40B4-BE49-F238E27FC236}">
                <a16:creationId xmlns:a16="http://schemas.microsoft.com/office/drawing/2014/main" id="{E3DC3798-8551-4E2D-A79C-5013C4CF3641}"/>
              </a:ext>
            </a:extLst>
          </p:cNvPr>
          <p:cNvPicPr>
            <a:picLocks noChangeAspect="1"/>
          </p:cNvPicPr>
          <p:nvPr/>
        </p:nvPicPr>
        <p:blipFill>
          <a:blip r:embed="rId4"/>
          <a:stretch>
            <a:fillRect/>
          </a:stretch>
        </p:blipFill>
        <p:spPr>
          <a:xfrm>
            <a:off x="3359696" y="3837935"/>
            <a:ext cx="1452991" cy="2897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3303270" y="192405"/>
            <a:ext cx="8299450" cy="330835"/>
          </a:xfrm>
          <a:prstGeom prst="rect">
            <a:avLst/>
          </a:prstGeom>
        </p:spPr>
      </p:pic>
      <p:sp>
        <p:nvSpPr>
          <p:cNvPr id="23" name="文本框 78"/>
          <p:cNvSpPr txBox="1">
            <a:spLocks noChangeArrowheads="1"/>
          </p:cNvSpPr>
          <p:nvPr/>
        </p:nvSpPr>
        <p:spPr bwMode="auto">
          <a:xfrm>
            <a:off x="186880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spc="5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指令学习</a:t>
            </a: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en-US" altLang="zh-CN" sz="7200" b="1" spc="30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p>
        </p:txBody>
      </p:sp>
      <p:sp>
        <p:nvSpPr>
          <p:cNvPr id="17" name="TextBox 24">
            <a:extLst>
              <a:ext uri="{FF2B5EF4-FFF2-40B4-BE49-F238E27FC236}">
                <a16:creationId xmlns:a16="http://schemas.microsoft.com/office/drawing/2014/main" id="{FC0B0FF1-3993-491A-9F30-C7DE80D3117B}"/>
              </a:ext>
            </a:extLst>
          </p:cNvPr>
          <p:cNvSpPr txBox="1"/>
          <p:nvPr/>
        </p:nvSpPr>
        <p:spPr>
          <a:xfrm>
            <a:off x="4655840" y="2332696"/>
            <a:ext cx="7200800" cy="1705387"/>
          </a:xfrm>
          <a:prstGeom prst="rect">
            <a:avLst/>
          </a:prstGeom>
          <a:noFill/>
        </p:spPr>
        <p:txBody>
          <a:bodyPr wrap="square" lIns="91423" tIns="45712" rIns="91423" bIns="45712" rtlCol="0">
            <a:spAutoFit/>
          </a:bodyPr>
          <a:lstStyle/>
          <a:p>
            <a:pPr lvl="0" defTabSz="1217930">
              <a:lnSpc>
                <a:spcPct val="150000"/>
              </a:lnSpc>
              <a:defRPr/>
            </a:pPr>
            <a:r>
              <a:rPr lang="zh-CN" altLang="en-US" dirty="0">
                <a:solidFill>
                  <a:prstClr val="black">
                    <a:lumMod val="75000"/>
                    <a:lumOff val="25000"/>
                  </a:prstClr>
                </a:solidFill>
                <a:latin typeface="+mn-ea"/>
                <a:sym typeface="思源黑体" panose="020B0500000000000000" pitchFamily="34" charset="-122"/>
              </a:rPr>
              <a:t>使用这个指令可以读取指定端口温湿度传感器上输出的温度、湿度值。指令默认读取的是“</a:t>
            </a:r>
            <a:r>
              <a:rPr lang="en-US" altLang="zh-CN" dirty="0">
                <a:solidFill>
                  <a:prstClr val="black">
                    <a:lumMod val="75000"/>
                    <a:lumOff val="25000"/>
                  </a:prstClr>
                </a:solidFill>
                <a:latin typeface="+mn-ea"/>
                <a:sym typeface="思源黑体" panose="020B0500000000000000" pitchFamily="34" charset="-122"/>
              </a:rPr>
              <a:t>P0”</a:t>
            </a:r>
            <a:r>
              <a:rPr lang="zh-CN" altLang="en-US" dirty="0">
                <a:solidFill>
                  <a:prstClr val="black">
                    <a:lumMod val="75000"/>
                    <a:lumOff val="25000"/>
                  </a:prstClr>
                </a:solidFill>
                <a:latin typeface="+mn-ea"/>
                <a:sym typeface="思源黑体" panose="020B0500000000000000" pitchFamily="34" charset="-122"/>
              </a:rPr>
              <a:t>端口的温度值；通过单击下拉列表，可以选择读“华氏温度” 、“摄氏温度”以及“湿度”，可以选择多个端口。这条指令需要与其他指令配合使用，无法单独使用。</a:t>
            </a:r>
            <a:endParaRPr kumimoji="0" lang="zh-CN" altLang="en-US" b="0" i="0" u="none" strike="noStrike" kern="1200" cap="none" spc="0" normalizeH="0" baseline="0" noProof="0" dirty="0">
              <a:ln>
                <a:noFill/>
              </a:ln>
              <a:solidFill>
                <a:prstClr val="black">
                  <a:lumMod val="75000"/>
                  <a:lumOff val="25000"/>
                </a:prstClr>
              </a:solidFill>
              <a:effectLst/>
              <a:uLnTx/>
              <a:uFillTx/>
              <a:latin typeface="+mn-ea"/>
              <a:cs typeface="+mn-cs"/>
              <a:sym typeface="思源黑体" panose="020B0500000000000000" pitchFamily="34" charset="-122"/>
            </a:endParaRPr>
          </a:p>
        </p:txBody>
      </p:sp>
      <p:pic>
        <p:nvPicPr>
          <p:cNvPr id="3" name="图片 2">
            <a:extLst>
              <a:ext uri="{FF2B5EF4-FFF2-40B4-BE49-F238E27FC236}">
                <a16:creationId xmlns:a16="http://schemas.microsoft.com/office/drawing/2014/main" id="{5F72F8FA-1728-4C05-8A8B-E3F4165CC06F}"/>
              </a:ext>
            </a:extLst>
          </p:cNvPr>
          <p:cNvPicPr>
            <a:picLocks noChangeAspect="1"/>
          </p:cNvPicPr>
          <p:nvPr/>
        </p:nvPicPr>
        <p:blipFill>
          <a:blip r:embed="rId4"/>
          <a:stretch>
            <a:fillRect/>
          </a:stretch>
        </p:blipFill>
        <p:spPr>
          <a:xfrm>
            <a:off x="1631504" y="2577944"/>
            <a:ext cx="2676525" cy="428625"/>
          </a:xfrm>
          <a:prstGeom prst="rect">
            <a:avLst/>
          </a:prstGeom>
        </p:spPr>
      </p:pic>
      <p:pic>
        <p:nvPicPr>
          <p:cNvPr id="4" name="图片 3">
            <a:extLst>
              <a:ext uri="{FF2B5EF4-FFF2-40B4-BE49-F238E27FC236}">
                <a16:creationId xmlns:a16="http://schemas.microsoft.com/office/drawing/2014/main" id="{8630A12F-76D5-4247-9EA3-5D8D7213C79C}"/>
              </a:ext>
            </a:extLst>
          </p:cNvPr>
          <p:cNvPicPr>
            <a:picLocks noChangeAspect="1"/>
          </p:cNvPicPr>
          <p:nvPr/>
        </p:nvPicPr>
        <p:blipFill>
          <a:blip r:embed="rId5"/>
          <a:stretch>
            <a:fillRect/>
          </a:stretch>
        </p:blipFill>
        <p:spPr>
          <a:xfrm>
            <a:off x="2567608" y="3085583"/>
            <a:ext cx="1028700" cy="952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564130" y="192405"/>
            <a:ext cx="8756650" cy="391160"/>
          </a:xfrm>
          <a:prstGeom prst="rect">
            <a:avLst/>
          </a:prstGeom>
        </p:spPr>
      </p:pic>
      <p:sp>
        <p:nvSpPr>
          <p:cNvPr id="23" name="文本框 78"/>
          <p:cNvSpPr txBox="1">
            <a:spLocks noChangeArrowheads="1"/>
          </p:cNvSpPr>
          <p:nvPr/>
        </p:nvSpPr>
        <p:spPr bwMode="auto">
          <a:xfrm>
            <a:off x="1510030" y="502285"/>
            <a:ext cx="28238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硬件接线图</a:t>
            </a:r>
            <a:endParaRPr lang="zh-CN" altLang="en-US" sz="3200" b="1" spc="5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5">
                    <a:lumMod val="60000"/>
                    <a:lumOff val="40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3</a:t>
            </a:r>
          </a:p>
        </p:txBody>
      </p:sp>
      <p:sp>
        <p:nvSpPr>
          <p:cNvPr id="6" name="文本框 5">
            <a:extLst>
              <a:ext uri="{FF2B5EF4-FFF2-40B4-BE49-F238E27FC236}">
                <a16:creationId xmlns:a16="http://schemas.microsoft.com/office/drawing/2014/main" id="{C5359B0D-431B-4C2F-BAF1-87E69B780C3A}"/>
              </a:ext>
            </a:extLst>
          </p:cNvPr>
          <p:cNvSpPr txBox="1"/>
          <p:nvPr/>
        </p:nvSpPr>
        <p:spPr>
          <a:xfrm>
            <a:off x="1428281" y="1371350"/>
            <a:ext cx="8096250" cy="49962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将温湿度传感器连接在好搭</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Bit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P1</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端口</a:t>
            </a:r>
          </a:p>
        </p:txBody>
      </p:sp>
      <p:pic>
        <p:nvPicPr>
          <p:cNvPr id="3" name="图片 2">
            <a:extLst>
              <a:ext uri="{FF2B5EF4-FFF2-40B4-BE49-F238E27FC236}">
                <a16:creationId xmlns:a16="http://schemas.microsoft.com/office/drawing/2014/main" id="{3A807BF8-891C-404F-A70C-1BD42D1D8947}"/>
              </a:ext>
            </a:extLst>
          </p:cNvPr>
          <p:cNvPicPr>
            <a:picLocks noChangeAspect="1"/>
          </p:cNvPicPr>
          <p:nvPr/>
        </p:nvPicPr>
        <p:blipFill>
          <a:blip r:embed="rId4"/>
          <a:stretch>
            <a:fillRect/>
          </a:stretch>
        </p:blipFill>
        <p:spPr>
          <a:xfrm>
            <a:off x="4439816" y="2185326"/>
            <a:ext cx="2949296" cy="42152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22225">
                  <a:solidFill>
                    <a:schemeClr val="accent2"/>
                  </a:solidFill>
                  <a:prstDash val="solid"/>
                </a:ln>
                <a:gradFill>
                  <a:gsLst>
                    <a:gs pos="0">
                      <a:srgbClr val="14CD68"/>
                    </a:gs>
                    <a:gs pos="100000">
                      <a:srgbClr val="0B6E38"/>
                    </a:gs>
                  </a:gsLst>
                  <a:lin scaled="0"/>
                </a:gradFill>
                <a:effectLst/>
                <a:latin typeface="微软雅黑" panose="020B0503020204020204" pitchFamily="34" charset="-122"/>
                <a:ea typeface="微软雅黑" panose="020B0503020204020204" pitchFamily="34" charset="-122"/>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4</a:t>
            </a:r>
          </a:p>
        </p:txBody>
      </p:sp>
      <p:pic>
        <p:nvPicPr>
          <p:cNvPr id="4" name="图片 3">
            <a:extLst>
              <a:ext uri="{FF2B5EF4-FFF2-40B4-BE49-F238E27FC236}">
                <a16:creationId xmlns:a16="http://schemas.microsoft.com/office/drawing/2014/main" id="{25937F63-0FDC-49D6-910B-29C701C47FC6}"/>
              </a:ext>
            </a:extLst>
          </p:cNvPr>
          <p:cNvPicPr>
            <a:picLocks noChangeAspect="1"/>
          </p:cNvPicPr>
          <p:nvPr/>
        </p:nvPicPr>
        <p:blipFill>
          <a:blip r:embed="rId4"/>
          <a:stretch>
            <a:fillRect/>
          </a:stretch>
        </p:blipFill>
        <p:spPr>
          <a:xfrm>
            <a:off x="4511824" y="1268760"/>
            <a:ext cx="3676650" cy="5124450"/>
          </a:xfrm>
          <a:prstGeom prst="rect">
            <a:avLst/>
          </a:prstGeom>
        </p:spPr>
      </p:pic>
      <p:pic>
        <p:nvPicPr>
          <p:cNvPr id="5" name="图片 4">
            <a:extLst>
              <a:ext uri="{FF2B5EF4-FFF2-40B4-BE49-F238E27FC236}">
                <a16:creationId xmlns:a16="http://schemas.microsoft.com/office/drawing/2014/main" id="{57227E5B-FB29-43E1-BB1E-275DD6738CA9}"/>
              </a:ext>
            </a:extLst>
          </p:cNvPr>
          <p:cNvPicPr>
            <a:picLocks noChangeAspect="1"/>
          </p:cNvPicPr>
          <p:nvPr/>
        </p:nvPicPr>
        <p:blipFill>
          <a:blip r:embed="rId5"/>
          <a:stretch>
            <a:fillRect/>
          </a:stretch>
        </p:blipFill>
        <p:spPr>
          <a:xfrm>
            <a:off x="479376" y="1628800"/>
            <a:ext cx="3609975"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770" y="2680335"/>
            <a:ext cx="3347720" cy="922020"/>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zh-CN" altLang="en-US" noProof="1">
                <a:latin typeface="微软雅黑" panose="020B0503020204020204" pitchFamily="34" charset="-122"/>
                <a:ea typeface="微软雅黑" panose="020B0503020204020204" pitchFamily="34" charset="-122"/>
              </a:rPr>
              <a:t>谢谢观看！</a:t>
            </a: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d8abbc05d4ce1a7282476e65aefab85d74514c"/>
  <p:tag name="ISPRING_PRESENTATION_TITLE" val="7063.pptx"/>
</p:tagLst>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宽屏</PresentationFormat>
  <Paragraphs>38</Paragraphs>
  <Slides>8</Slides>
  <Notes>8</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7063.pptx</dc:title>
  <dc:creator/>
  <cp:lastModifiedBy/>
  <cp:revision>22</cp:revision>
  <dcterms:created xsi:type="dcterms:W3CDTF">2017-06-11T01:16:00Z</dcterms:created>
  <dcterms:modified xsi:type="dcterms:W3CDTF">2020-04-01T09:18:27Z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