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23" r:id="rId3"/>
    <p:sldId id="324" r:id="rId5"/>
    <p:sldId id="326" r:id="rId6"/>
    <p:sldId id="348" r:id="rId7"/>
    <p:sldId id="355" r:id="rId8"/>
    <p:sldId id="331" r:id="rId9"/>
    <p:sldId id="356" r:id="rId10"/>
    <p:sldId id="350" r:id="rId11"/>
    <p:sldId id="351" r:id="rId12"/>
    <p:sldId id="343" r:id="rId13"/>
    <p:sldId id="330" r:id="rId14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gun Vagun" initials="V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90FF"/>
    <a:srgbClr val="BCA890"/>
    <a:srgbClr val="66676C"/>
    <a:srgbClr val="B1172E"/>
    <a:srgbClr val="FEF19F"/>
    <a:srgbClr val="FEF6B0"/>
    <a:srgbClr val="FDD195"/>
    <a:srgbClr val="F7BE5D"/>
    <a:srgbClr val="F59945"/>
    <a:srgbClr val="EF9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36" autoAdjust="0"/>
    <p:restoredTop sz="96318" autoAdjust="0"/>
  </p:normalViewPr>
  <p:slideViewPr>
    <p:cSldViewPr snapToGrid="0">
      <p:cViewPr varScale="1">
        <p:scale>
          <a:sx n="110" d="100"/>
          <a:sy n="110" d="100"/>
        </p:scale>
        <p:origin x="9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7C8D6-8378-491C-A88C-F5C0F1DDB3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1912-8CC0-4B9F-BE2A-5B54BD796BF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2681912-8CC0-4B9F-BE2A-5B54BD796B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2681912-8CC0-4B9F-BE2A-5B54BD796B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2681912-8CC0-4B9F-BE2A-5B54BD796B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2681912-8CC0-4B9F-BE2A-5B54BD796B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2681912-8CC0-4B9F-BE2A-5B54BD796B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"/>
            <a:ext cx="12192000" cy="685800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2125980" y="1684020"/>
            <a:ext cx="6438265" cy="4244340"/>
            <a:chOff x="5572123" y="1172330"/>
            <a:chExt cx="4638737" cy="3479714"/>
          </a:xfrm>
        </p:grpSpPr>
        <p:sp>
          <p:nvSpPr>
            <p:cNvPr id="6" name="矩形 5"/>
            <p:cNvSpPr/>
            <p:nvPr/>
          </p:nvSpPr>
          <p:spPr>
            <a:xfrm>
              <a:off x="5572124" y="1172330"/>
              <a:ext cx="105425" cy="3399672"/>
            </a:xfrm>
            <a:prstGeom prst="rect">
              <a:avLst/>
            </a:prstGeom>
            <a:solidFill>
              <a:srgbClr val="BCA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 rot="16200000">
              <a:off x="7839755" y="2280939"/>
              <a:ext cx="103473" cy="4638737"/>
            </a:xfrm>
            <a:prstGeom prst="rect">
              <a:avLst/>
            </a:prstGeom>
            <a:solidFill>
              <a:srgbClr val="BCA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矩形 8"/>
          <p:cNvSpPr/>
          <p:nvPr/>
        </p:nvSpPr>
        <p:spPr>
          <a:xfrm>
            <a:off x="0" y="2049510"/>
            <a:ext cx="12192000" cy="2758980"/>
          </a:xfrm>
          <a:prstGeom prst="rect">
            <a:avLst/>
          </a:prstGeom>
          <a:solidFill>
            <a:srgbClr val="666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 flipH="1" flipV="1">
            <a:off x="2126615" y="890270"/>
            <a:ext cx="7094220" cy="5038090"/>
            <a:chOff x="5261388" y="519244"/>
            <a:chExt cx="5439954" cy="4130853"/>
          </a:xfrm>
        </p:grpSpPr>
        <p:sp>
          <p:nvSpPr>
            <p:cNvPr id="11" name="矩形 10"/>
            <p:cNvSpPr/>
            <p:nvPr/>
          </p:nvSpPr>
          <p:spPr>
            <a:xfrm>
              <a:off x="5261388" y="529007"/>
              <a:ext cx="105424" cy="4121090"/>
            </a:xfrm>
            <a:prstGeom prst="rect">
              <a:avLst/>
            </a:prstGeom>
            <a:solidFill>
              <a:srgbClr val="BCA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 rot="16200000">
              <a:off x="7931885" y="1880639"/>
              <a:ext cx="110669" cy="5428244"/>
            </a:xfrm>
            <a:prstGeom prst="rect">
              <a:avLst/>
            </a:prstGeom>
            <a:solidFill>
              <a:srgbClr val="BCA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0595914" y="4240769"/>
              <a:ext cx="105425" cy="363773"/>
            </a:xfrm>
            <a:prstGeom prst="rect">
              <a:avLst/>
            </a:prstGeom>
            <a:solidFill>
              <a:srgbClr val="BCA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 rot="16200000">
              <a:off x="5498977" y="387080"/>
              <a:ext cx="103474" cy="367801"/>
            </a:xfrm>
            <a:prstGeom prst="rect">
              <a:avLst/>
            </a:prstGeom>
            <a:solidFill>
              <a:srgbClr val="BCA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矩形 16"/>
          <p:cNvSpPr/>
          <p:nvPr/>
        </p:nvSpPr>
        <p:spPr>
          <a:xfrm>
            <a:off x="1986915" y="3206115"/>
            <a:ext cx="7105015" cy="122237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7500" spc="22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让小车转弯</a:t>
            </a:r>
            <a:endParaRPr lang="zh-CN" altLang="en-US" sz="7500" spc="225" dirty="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986435" y="2216095"/>
            <a:ext cx="5618045" cy="8991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5400" spc="225" dirty="0" err="1">
                <a:solidFill>
                  <a:srgbClr val="BCA890"/>
                </a:solidFill>
                <a:latin typeface="包图粗朗体" panose="02000000000000000000" pitchFamily="2" charset="-122"/>
                <a:ea typeface="包图粗朗体" panose="02000000000000000000" pitchFamily="2" charset="-122"/>
                <a:cs typeface="+mn-ea"/>
                <a:sym typeface="+mn-lt"/>
              </a:rPr>
              <a:t>Cute:Bit</a:t>
            </a:r>
            <a:endParaRPr lang="en-US" sz="5400" spc="225" dirty="0">
              <a:solidFill>
                <a:srgbClr val="BCA890"/>
              </a:solidFill>
              <a:latin typeface="包图粗朗体" panose="02000000000000000000" pitchFamily="2" charset="-122"/>
              <a:ea typeface="包图粗朗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20" name="文本框 17"/>
          <p:cNvSpPr txBox="1"/>
          <p:nvPr/>
        </p:nvSpPr>
        <p:spPr>
          <a:xfrm>
            <a:off x="7765016" y="5142554"/>
            <a:ext cx="906017" cy="499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66676C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体视界-简圆体" panose="02010601030101010101" charset="-122"/>
              </a:rPr>
              <a:t>Q</a:t>
            </a:r>
            <a:r>
              <a:rPr lang="zh-CN" altLang="en-US" sz="2000" dirty="0">
                <a:solidFill>
                  <a:srgbClr val="66676C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字体视界-简圆体" panose="02010601030101010101" charset="-122"/>
              </a:rPr>
              <a:t>比特</a:t>
            </a:r>
            <a:endParaRPr lang="zh-CN" altLang="en-US" sz="2000" dirty="0">
              <a:solidFill>
                <a:srgbClr val="66676C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字体视界-简圆体" panose="02010601030101010101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7886" y="15964"/>
            <a:ext cx="2382439" cy="88841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375471" y="271735"/>
            <a:ext cx="3441057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3200" spc="225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拓展与思考</a:t>
            </a:r>
            <a:endParaRPr sz="3200" spc="225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670548" y="977900"/>
            <a:ext cx="850902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A_图片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38" y="2485606"/>
            <a:ext cx="2673400" cy="267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28"/>
          <p:cNvSpPr/>
          <p:nvPr/>
        </p:nvSpPr>
        <p:spPr>
          <a:xfrm>
            <a:off x="4013859" y="1957308"/>
            <a:ext cx="7220066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828800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Segoe UI Light" panose="020B0502040204020203" pitchFamily="34" charset="0"/>
              </a:rPr>
              <a:t>      学会让小车转弯还可以走出很多花样轨迹，请在下图中选择一个图形，编写程序，让小车按照图形轨迹移动。</a:t>
            </a:r>
            <a:endParaRPr lang="id-ID" kern="1200" dirty="0">
              <a:solidFill>
                <a:schemeClr val="tx1">
                  <a:lumMod val="65000"/>
                  <a:lumOff val="3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Segoe UI Light" panose="020B0502040204020203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89988" y="5351420"/>
            <a:ext cx="2531462" cy="4018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algn="just">
              <a:lnSpc>
                <a:spcPct val="120000"/>
              </a:lnSpc>
              <a:spcAft>
                <a:spcPts val="0"/>
              </a:spcAft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ea typeface="字魂58号-创中黑" panose="00000500000000000000" pitchFamily="2" charset="-122"/>
                <a:cs typeface="Segoe UI Light" panose="020B0502040204020203" pitchFamily="34" charset="0"/>
              </a:rPr>
              <a:t>试试编写调试程序！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ea typeface="字魂58号-创中黑" panose="00000500000000000000" pitchFamily="2" charset="-122"/>
              <a:cs typeface="Segoe UI Light" panose="020B0502040204020203" pitchFamily="34" charset="0"/>
            </a:endParaRPr>
          </a:p>
        </p:txBody>
      </p:sp>
      <p:pic>
        <p:nvPicPr>
          <p:cNvPr id="9218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229" y="3288846"/>
            <a:ext cx="52673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2586037" y="1695067"/>
            <a:ext cx="5657851" cy="4244193"/>
            <a:chOff x="5572123" y="1172330"/>
            <a:chExt cx="4638737" cy="3479714"/>
          </a:xfrm>
        </p:grpSpPr>
        <p:sp>
          <p:nvSpPr>
            <p:cNvPr id="6" name="矩形 5"/>
            <p:cNvSpPr/>
            <p:nvPr/>
          </p:nvSpPr>
          <p:spPr>
            <a:xfrm>
              <a:off x="5572124" y="1172330"/>
              <a:ext cx="105425" cy="3399672"/>
            </a:xfrm>
            <a:prstGeom prst="rect">
              <a:avLst/>
            </a:prstGeom>
            <a:solidFill>
              <a:srgbClr val="BCA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 rot="16200000">
              <a:off x="7839755" y="2280939"/>
              <a:ext cx="103473" cy="4638737"/>
            </a:xfrm>
            <a:prstGeom prst="rect">
              <a:avLst/>
            </a:prstGeom>
            <a:solidFill>
              <a:srgbClr val="BCA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矩形 8"/>
          <p:cNvSpPr/>
          <p:nvPr/>
        </p:nvSpPr>
        <p:spPr>
          <a:xfrm>
            <a:off x="0" y="2049510"/>
            <a:ext cx="12192000" cy="2758980"/>
          </a:xfrm>
          <a:prstGeom prst="rect">
            <a:avLst/>
          </a:prstGeom>
          <a:solidFill>
            <a:srgbClr val="666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 flipH="1" flipV="1">
            <a:off x="2586037" y="889780"/>
            <a:ext cx="6635093" cy="5038387"/>
            <a:chOff x="5261388" y="519244"/>
            <a:chExt cx="5439954" cy="4130853"/>
          </a:xfrm>
        </p:grpSpPr>
        <p:sp>
          <p:nvSpPr>
            <p:cNvPr id="11" name="矩形 10"/>
            <p:cNvSpPr/>
            <p:nvPr/>
          </p:nvSpPr>
          <p:spPr>
            <a:xfrm>
              <a:off x="5261388" y="529007"/>
              <a:ext cx="105424" cy="4121090"/>
            </a:xfrm>
            <a:prstGeom prst="rect">
              <a:avLst/>
            </a:prstGeom>
            <a:solidFill>
              <a:srgbClr val="BCA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 rot="16200000">
              <a:off x="7931885" y="1880639"/>
              <a:ext cx="110669" cy="5428244"/>
            </a:xfrm>
            <a:prstGeom prst="rect">
              <a:avLst/>
            </a:prstGeom>
            <a:solidFill>
              <a:srgbClr val="BCA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0595914" y="4240769"/>
              <a:ext cx="105425" cy="363773"/>
            </a:xfrm>
            <a:prstGeom prst="rect">
              <a:avLst/>
            </a:prstGeom>
            <a:solidFill>
              <a:srgbClr val="BCA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 rot="16200000">
              <a:off x="5498977" y="387080"/>
              <a:ext cx="103474" cy="367801"/>
            </a:xfrm>
            <a:prstGeom prst="rect">
              <a:avLst/>
            </a:prstGeom>
            <a:solidFill>
              <a:srgbClr val="BCA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" name="矩形 15"/>
          <p:cNvSpPr/>
          <p:nvPr/>
        </p:nvSpPr>
        <p:spPr>
          <a:xfrm>
            <a:off x="2945745" y="2247521"/>
            <a:ext cx="5618045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en-US" altLang="zh-CN" sz="5400" spc="225" dirty="0">
                <a:solidFill>
                  <a:srgbClr val="BCA890"/>
                </a:solidFill>
                <a:latin typeface="包图粗朗体" panose="02000000000000000000" pitchFamily="2" charset="-122"/>
                <a:ea typeface="包图粗朗体" panose="02000000000000000000" pitchFamily="2" charset="-122"/>
                <a:cs typeface="+mn-ea"/>
                <a:sym typeface="+mn-lt"/>
              </a:rPr>
              <a:t>THANKS</a:t>
            </a:r>
            <a:endParaRPr sz="5400" spc="225" dirty="0">
              <a:solidFill>
                <a:srgbClr val="BCA890"/>
              </a:solidFill>
              <a:latin typeface="包图粗朗体" panose="02000000000000000000" pitchFamily="2" charset="-122"/>
              <a:ea typeface="包图粗朗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586037" y="3206363"/>
            <a:ext cx="6506508" cy="10849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6600" spc="22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谢谢观看</a:t>
            </a:r>
            <a:endParaRPr sz="6600" spc="225" dirty="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501" y="0"/>
            <a:ext cx="2382439" cy="8884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4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7776"/>
            <a:ext cx="12192000" cy="68580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 rot="16200000" flipH="1" flipV="1">
            <a:off x="-1016074" y="1892771"/>
            <a:ext cx="6845122" cy="3059574"/>
            <a:chOff x="-1" y="889780"/>
            <a:chExt cx="12192000" cy="5049480"/>
          </a:xfrm>
        </p:grpSpPr>
        <p:grpSp>
          <p:nvGrpSpPr>
            <p:cNvPr id="8" name="组合 7"/>
            <p:cNvGrpSpPr/>
            <p:nvPr/>
          </p:nvGrpSpPr>
          <p:grpSpPr>
            <a:xfrm>
              <a:off x="2586037" y="1695067"/>
              <a:ext cx="5657851" cy="4244193"/>
              <a:chOff x="5572123" y="1172330"/>
              <a:chExt cx="4638737" cy="3479714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5572124" y="1172330"/>
                <a:ext cx="105425" cy="3399672"/>
              </a:xfrm>
              <a:prstGeom prst="rect">
                <a:avLst/>
              </a:prstGeom>
              <a:solidFill>
                <a:srgbClr val="BCA8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矩形 6"/>
              <p:cNvSpPr/>
              <p:nvPr/>
            </p:nvSpPr>
            <p:spPr>
              <a:xfrm rot="16200000">
                <a:off x="7839755" y="2280939"/>
                <a:ext cx="103473" cy="4638737"/>
              </a:xfrm>
              <a:prstGeom prst="rect">
                <a:avLst/>
              </a:prstGeom>
              <a:solidFill>
                <a:srgbClr val="BCA8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-1" y="2389944"/>
              <a:ext cx="12192000" cy="2553530"/>
            </a:xfrm>
            <a:prstGeom prst="rect">
              <a:avLst/>
            </a:prstGeom>
            <a:solidFill>
              <a:srgbClr val="666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0" name="组合 9"/>
            <p:cNvGrpSpPr/>
            <p:nvPr/>
          </p:nvGrpSpPr>
          <p:grpSpPr>
            <a:xfrm flipH="1" flipV="1">
              <a:off x="2586037" y="889780"/>
              <a:ext cx="6635093" cy="5038387"/>
              <a:chOff x="5261388" y="519244"/>
              <a:chExt cx="5439954" cy="4130853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5261388" y="529007"/>
                <a:ext cx="105424" cy="4121090"/>
              </a:xfrm>
              <a:prstGeom prst="rect">
                <a:avLst/>
              </a:prstGeom>
              <a:solidFill>
                <a:srgbClr val="BCA8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 rot="16200000">
                <a:off x="7931885" y="1880639"/>
                <a:ext cx="110669" cy="5428244"/>
              </a:xfrm>
              <a:prstGeom prst="rect">
                <a:avLst/>
              </a:prstGeom>
              <a:solidFill>
                <a:srgbClr val="BCA8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0595914" y="4240769"/>
                <a:ext cx="105425" cy="363773"/>
              </a:xfrm>
              <a:prstGeom prst="rect">
                <a:avLst/>
              </a:prstGeom>
              <a:solidFill>
                <a:srgbClr val="BCA8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矩形 13"/>
              <p:cNvSpPr/>
              <p:nvPr/>
            </p:nvSpPr>
            <p:spPr>
              <a:xfrm rot="16200000">
                <a:off x="5498977" y="387080"/>
                <a:ext cx="103474" cy="367801"/>
              </a:xfrm>
              <a:prstGeom prst="rect">
                <a:avLst/>
              </a:prstGeom>
              <a:solidFill>
                <a:srgbClr val="BCA8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7" name="矩形 26"/>
          <p:cNvSpPr/>
          <p:nvPr/>
        </p:nvSpPr>
        <p:spPr>
          <a:xfrm>
            <a:off x="1173889" y="2431192"/>
            <a:ext cx="2133221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3600" spc="22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课程</a:t>
            </a:r>
            <a:endParaRPr lang="en-US" altLang="zh-CN" sz="3600" spc="225" dirty="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  <a:p>
            <a:pPr algn="ctr">
              <a:defRPr/>
            </a:pPr>
            <a:r>
              <a:rPr lang="zh-CN" altLang="en-US" sz="3600" spc="22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思路</a:t>
            </a:r>
            <a:endParaRPr lang="en-US" altLang="zh-CN" sz="3600" spc="225" dirty="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64323" y="1550658"/>
            <a:ext cx="2061391" cy="183896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11500" spc="225" dirty="0">
                <a:solidFill>
                  <a:srgbClr val="BCA890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“</a:t>
            </a:r>
            <a:endParaRPr sz="11500" spc="225" dirty="0">
              <a:solidFill>
                <a:srgbClr val="BCA890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081648" y="3729367"/>
            <a:ext cx="2061391" cy="183896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11500" spc="225" dirty="0">
                <a:solidFill>
                  <a:srgbClr val="BCA890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”</a:t>
            </a:r>
            <a:endParaRPr sz="11500" spc="225" dirty="0">
              <a:solidFill>
                <a:srgbClr val="BCA890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546935" y="1145931"/>
            <a:ext cx="779857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3200" spc="225" dirty="0">
                <a:solidFill>
                  <a:srgbClr val="BCA890"/>
                </a:solidFill>
                <a:latin typeface="包图粗朗体" panose="02000000000000000000" pitchFamily="2" charset="-122"/>
                <a:ea typeface="包图粗朗体" panose="02000000000000000000" pitchFamily="2" charset="-122"/>
                <a:cs typeface="+mn-ea"/>
                <a:sym typeface="+mn-lt"/>
              </a:rPr>
              <a:t>01</a:t>
            </a:r>
            <a:endParaRPr sz="3200" spc="225" dirty="0">
              <a:solidFill>
                <a:srgbClr val="BCA890"/>
              </a:solidFill>
              <a:latin typeface="包图粗朗体" panose="02000000000000000000" pitchFamily="2" charset="-122"/>
              <a:ea typeface="包图粗朗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234676" y="1069768"/>
            <a:ext cx="3441057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3600" spc="225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情景描述</a:t>
            </a:r>
            <a:endParaRPr sz="3600" spc="225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534137" y="2426299"/>
            <a:ext cx="704485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3200" spc="225" dirty="0">
                <a:solidFill>
                  <a:srgbClr val="BCA890"/>
                </a:solidFill>
                <a:latin typeface="包图粗朗体" panose="02000000000000000000" pitchFamily="2" charset="-122"/>
                <a:ea typeface="包图粗朗体" panose="02000000000000000000" pitchFamily="2" charset="-122"/>
                <a:cs typeface="+mn-ea"/>
                <a:sym typeface="+mn-lt"/>
              </a:rPr>
              <a:t>02</a:t>
            </a:r>
            <a:endParaRPr sz="3200" spc="225" dirty="0">
              <a:solidFill>
                <a:srgbClr val="BCA890"/>
              </a:solidFill>
              <a:latin typeface="包图粗朗体" panose="02000000000000000000" pitchFamily="2" charset="-122"/>
              <a:ea typeface="包图粗朗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282276" y="2356761"/>
            <a:ext cx="3441057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3600" spc="225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知识与概念</a:t>
            </a:r>
            <a:endParaRPr sz="3600" spc="225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5585573" y="3771797"/>
            <a:ext cx="779857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3200" spc="225" dirty="0">
                <a:solidFill>
                  <a:srgbClr val="BCA890"/>
                </a:solidFill>
                <a:latin typeface="包图粗朗体" panose="02000000000000000000" pitchFamily="2" charset="-122"/>
                <a:ea typeface="包图粗朗体" panose="02000000000000000000" pitchFamily="2" charset="-122"/>
                <a:cs typeface="+mn-ea"/>
                <a:sym typeface="+mn-lt"/>
              </a:rPr>
              <a:t>03</a:t>
            </a:r>
            <a:endParaRPr sz="3200" spc="225" dirty="0">
              <a:solidFill>
                <a:srgbClr val="BCA890"/>
              </a:solidFill>
              <a:latin typeface="包图粗朗体" panose="02000000000000000000" pitchFamily="2" charset="-122"/>
              <a:ea typeface="包图粗朗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304777" y="3719501"/>
            <a:ext cx="3441057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3600" spc="225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作品制作</a:t>
            </a:r>
            <a:endParaRPr sz="3600" spc="225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604522" y="5230698"/>
            <a:ext cx="729164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3200" spc="225" dirty="0">
                <a:solidFill>
                  <a:srgbClr val="BCA890"/>
                </a:solidFill>
                <a:latin typeface="包图粗朗体" panose="02000000000000000000" pitchFamily="2" charset="-122"/>
                <a:ea typeface="包图粗朗体" panose="02000000000000000000" pitchFamily="2" charset="-122"/>
                <a:cs typeface="+mn-ea"/>
                <a:sym typeface="+mn-lt"/>
              </a:rPr>
              <a:t>04</a:t>
            </a:r>
            <a:endParaRPr sz="3200" spc="225" dirty="0">
              <a:solidFill>
                <a:srgbClr val="BCA890"/>
              </a:solidFill>
              <a:latin typeface="包图粗朗体" panose="02000000000000000000" pitchFamily="2" charset="-122"/>
              <a:ea typeface="包图粗朗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274397" y="5104949"/>
            <a:ext cx="3441057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3600" spc="225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拓展与思考</a:t>
            </a:r>
            <a:endParaRPr sz="3600" spc="225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37" name="Freeform 112"/>
          <p:cNvSpPr>
            <a:spLocks noEditPoints="1"/>
          </p:cNvSpPr>
          <p:nvPr/>
        </p:nvSpPr>
        <p:spPr bwMode="auto">
          <a:xfrm>
            <a:off x="4847623" y="1069293"/>
            <a:ext cx="602055" cy="602055"/>
          </a:xfrm>
          <a:custGeom>
            <a:avLst/>
            <a:gdLst>
              <a:gd name="T0" fmla="*/ 1016 w 1017"/>
              <a:gd name="T1" fmla="*/ 371 h 1017"/>
              <a:gd name="T2" fmla="*/ 1011 w 1017"/>
              <a:gd name="T3" fmla="*/ 363 h 1017"/>
              <a:gd name="T4" fmla="*/ 1004 w 1017"/>
              <a:gd name="T5" fmla="*/ 355 h 1017"/>
              <a:gd name="T6" fmla="*/ 996 w 1017"/>
              <a:gd name="T7" fmla="*/ 351 h 1017"/>
              <a:gd name="T8" fmla="*/ 986 w 1017"/>
              <a:gd name="T9" fmla="*/ 350 h 1017"/>
              <a:gd name="T10" fmla="*/ 539 w 1017"/>
              <a:gd name="T11" fmla="*/ 21 h 1017"/>
              <a:gd name="T12" fmla="*/ 537 w 1017"/>
              <a:gd name="T13" fmla="*/ 17 h 1017"/>
              <a:gd name="T14" fmla="*/ 531 w 1017"/>
              <a:gd name="T15" fmla="*/ 8 h 1017"/>
              <a:gd name="T16" fmla="*/ 523 w 1017"/>
              <a:gd name="T17" fmla="*/ 3 h 1017"/>
              <a:gd name="T18" fmla="*/ 514 w 1017"/>
              <a:gd name="T19" fmla="*/ 0 h 1017"/>
              <a:gd name="T20" fmla="*/ 509 w 1017"/>
              <a:gd name="T21" fmla="*/ 0 h 1017"/>
              <a:gd name="T22" fmla="*/ 499 w 1017"/>
              <a:gd name="T23" fmla="*/ 1 h 1017"/>
              <a:gd name="T24" fmla="*/ 490 w 1017"/>
              <a:gd name="T25" fmla="*/ 5 h 1017"/>
              <a:gd name="T26" fmla="*/ 483 w 1017"/>
              <a:gd name="T27" fmla="*/ 13 h 1017"/>
              <a:gd name="T28" fmla="*/ 479 w 1017"/>
              <a:gd name="T29" fmla="*/ 21 h 1017"/>
              <a:gd name="T30" fmla="*/ 31 w 1017"/>
              <a:gd name="T31" fmla="*/ 350 h 1017"/>
              <a:gd name="T32" fmla="*/ 27 w 1017"/>
              <a:gd name="T33" fmla="*/ 350 h 1017"/>
              <a:gd name="T34" fmla="*/ 17 w 1017"/>
              <a:gd name="T35" fmla="*/ 353 h 1017"/>
              <a:gd name="T36" fmla="*/ 10 w 1017"/>
              <a:gd name="T37" fmla="*/ 358 h 1017"/>
              <a:gd name="T38" fmla="*/ 3 w 1017"/>
              <a:gd name="T39" fmla="*/ 367 h 1017"/>
              <a:gd name="T40" fmla="*/ 1 w 1017"/>
              <a:gd name="T41" fmla="*/ 371 h 1017"/>
              <a:gd name="T42" fmla="*/ 0 w 1017"/>
              <a:gd name="T43" fmla="*/ 381 h 1017"/>
              <a:gd name="T44" fmla="*/ 1 w 1017"/>
              <a:gd name="T45" fmla="*/ 390 h 1017"/>
              <a:gd name="T46" fmla="*/ 5 w 1017"/>
              <a:gd name="T47" fmla="*/ 399 h 1017"/>
              <a:gd name="T48" fmla="*/ 12 w 1017"/>
              <a:gd name="T49" fmla="*/ 407 h 1017"/>
              <a:gd name="T50" fmla="*/ 160 w 1017"/>
              <a:gd name="T51" fmla="*/ 975 h 1017"/>
              <a:gd name="T52" fmla="*/ 159 w 1017"/>
              <a:gd name="T53" fmla="*/ 981 h 1017"/>
              <a:gd name="T54" fmla="*/ 159 w 1017"/>
              <a:gd name="T55" fmla="*/ 990 h 1017"/>
              <a:gd name="T56" fmla="*/ 162 w 1017"/>
              <a:gd name="T57" fmla="*/ 1000 h 1017"/>
              <a:gd name="T58" fmla="*/ 167 w 1017"/>
              <a:gd name="T59" fmla="*/ 1007 h 1017"/>
              <a:gd name="T60" fmla="*/ 172 w 1017"/>
              <a:gd name="T61" fmla="*/ 1012 h 1017"/>
              <a:gd name="T62" fmla="*/ 180 w 1017"/>
              <a:gd name="T63" fmla="*/ 1016 h 1017"/>
              <a:gd name="T64" fmla="*/ 190 w 1017"/>
              <a:gd name="T65" fmla="*/ 1017 h 1017"/>
              <a:gd name="T66" fmla="*/ 200 w 1017"/>
              <a:gd name="T67" fmla="*/ 1016 h 1017"/>
              <a:gd name="T68" fmla="*/ 209 w 1017"/>
              <a:gd name="T69" fmla="*/ 1012 h 1017"/>
              <a:gd name="T70" fmla="*/ 808 w 1017"/>
              <a:gd name="T71" fmla="*/ 1012 h 1017"/>
              <a:gd name="T72" fmla="*/ 812 w 1017"/>
              <a:gd name="T73" fmla="*/ 1014 h 1017"/>
              <a:gd name="T74" fmla="*/ 822 w 1017"/>
              <a:gd name="T75" fmla="*/ 1017 h 1017"/>
              <a:gd name="T76" fmla="*/ 826 w 1017"/>
              <a:gd name="T77" fmla="*/ 1017 h 1017"/>
              <a:gd name="T78" fmla="*/ 837 w 1017"/>
              <a:gd name="T79" fmla="*/ 1016 h 1017"/>
              <a:gd name="T80" fmla="*/ 846 w 1017"/>
              <a:gd name="T81" fmla="*/ 1012 h 1017"/>
              <a:gd name="T82" fmla="*/ 850 w 1017"/>
              <a:gd name="T83" fmla="*/ 1007 h 1017"/>
              <a:gd name="T84" fmla="*/ 855 w 1017"/>
              <a:gd name="T85" fmla="*/ 1000 h 1017"/>
              <a:gd name="T86" fmla="*/ 858 w 1017"/>
              <a:gd name="T87" fmla="*/ 990 h 1017"/>
              <a:gd name="T88" fmla="*/ 858 w 1017"/>
              <a:gd name="T89" fmla="*/ 981 h 1017"/>
              <a:gd name="T90" fmla="*/ 737 w 1017"/>
              <a:gd name="T91" fmla="*/ 616 h 1017"/>
              <a:gd name="T92" fmla="*/ 1005 w 1017"/>
              <a:gd name="T93" fmla="*/ 407 h 1017"/>
              <a:gd name="T94" fmla="*/ 1012 w 1017"/>
              <a:gd name="T95" fmla="*/ 399 h 1017"/>
              <a:gd name="T96" fmla="*/ 1016 w 1017"/>
              <a:gd name="T97" fmla="*/ 390 h 1017"/>
              <a:gd name="T98" fmla="*/ 1017 w 1017"/>
              <a:gd name="T99" fmla="*/ 381 h 1017"/>
              <a:gd name="T100" fmla="*/ 1016 w 1017"/>
              <a:gd name="T101" fmla="*/ 371 h 1017"/>
              <a:gd name="T102" fmla="*/ 124 w 1017"/>
              <a:gd name="T103" fmla="*/ 413 h 1017"/>
              <a:gd name="T104" fmla="*/ 302 w 1017"/>
              <a:gd name="T105" fmla="*/ 551 h 1017"/>
              <a:gd name="T106" fmla="*/ 766 w 1017"/>
              <a:gd name="T107" fmla="*/ 904 h 1017"/>
              <a:gd name="T108" fmla="*/ 527 w 1017"/>
              <a:gd name="T109" fmla="*/ 737 h 1017"/>
              <a:gd name="T110" fmla="*/ 518 w 1017"/>
              <a:gd name="T111" fmla="*/ 733 h 1017"/>
              <a:gd name="T112" fmla="*/ 509 w 1017"/>
              <a:gd name="T113" fmla="*/ 732 h 1017"/>
              <a:gd name="T114" fmla="*/ 504 w 1017"/>
              <a:gd name="T115" fmla="*/ 732 h 1017"/>
              <a:gd name="T116" fmla="*/ 495 w 1017"/>
              <a:gd name="T117" fmla="*/ 735 h 1017"/>
              <a:gd name="T118" fmla="*/ 251 w 1017"/>
              <a:gd name="T119" fmla="*/ 904 h 1017"/>
              <a:gd name="T120" fmla="*/ 766 w 1017"/>
              <a:gd name="T121" fmla="*/ 904 h 1017"/>
              <a:gd name="T122" fmla="*/ 670 w 1017"/>
              <a:gd name="T123" fmla="*/ 413 h 1017"/>
              <a:gd name="T124" fmla="*/ 716 w 1017"/>
              <a:gd name="T125" fmla="*/ 551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7" h="1017">
                <a:moveTo>
                  <a:pt x="1016" y="371"/>
                </a:moveTo>
                <a:lnTo>
                  <a:pt x="1016" y="371"/>
                </a:lnTo>
                <a:lnTo>
                  <a:pt x="1014" y="367"/>
                </a:lnTo>
                <a:lnTo>
                  <a:pt x="1011" y="363"/>
                </a:lnTo>
                <a:lnTo>
                  <a:pt x="1008" y="358"/>
                </a:lnTo>
                <a:lnTo>
                  <a:pt x="1004" y="355"/>
                </a:lnTo>
                <a:lnTo>
                  <a:pt x="1000" y="353"/>
                </a:lnTo>
                <a:lnTo>
                  <a:pt x="996" y="351"/>
                </a:lnTo>
                <a:lnTo>
                  <a:pt x="990" y="350"/>
                </a:lnTo>
                <a:lnTo>
                  <a:pt x="986" y="350"/>
                </a:lnTo>
                <a:lnTo>
                  <a:pt x="648" y="350"/>
                </a:lnTo>
                <a:lnTo>
                  <a:pt x="539" y="21"/>
                </a:lnTo>
                <a:lnTo>
                  <a:pt x="539" y="21"/>
                </a:lnTo>
                <a:lnTo>
                  <a:pt x="537" y="17"/>
                </a:lnTo>
                <a:lnTo>
                  <a:pt x="534" y="13"/>
                </a:lnTo>
                <a:lnTo>
                  <a:pt x="531" y="8"/>
                </a:lnTo>
                <a:lnTo>
                  <a:pt x="527" y="5"/>
                </a:lnTo>
                <a:lnTo>
                  <a:pt x="523" y="3"/>
                </a:lnTo>
                <a:lnTo>
                  <a:pt x="518" y="1"/>
                </a:lnTo>
                <a:lnTo>
                  <a:pt x="514" y="0"/>
                </a:lnTo>
                <a:lnTo>
                  <a:pt x="509" y="0"/>
                </a:lnTo>
                <a:lnTo>
                  <a:pt x="509" y="0"/>
                </a:lnTo>
                <a:lnTo>
                  <a:pt x="503" y="0"/>
                </a:lnTo>
                <a:lnTo>
                  <a:pt x="499" y="1"/>
                </a:lnTo>
                <a:lnTo>
                  <a:pt x="495" y="3"/>
                </a:lnTo>
                <a:lnTo>
                  <a:pt x="490" y="5"/>
                </a:lnTo>
                <a:lnTo>
                  <a:pt x="486" y="8"/>
                </a:lnTo>
                <a:lnTo>
                  <a:pt x="483" y="13"/>
                </a:lnTo>
                <a:lnTo>
                  <a:pt x="481" y="17"/>
                </a:lnTo>
                <a:lnTo>
                  <a:pt x="479" y="21"/>
                </a:lnTo>
                <a:lnTo>
                  <a:pt x="369" y="350"/>
                </a:lnTo>
                <a:lnTo>
                  <a:pt x="31" y="350"/>
                </a:lnTo>
                <a:lnTo>
                  <a:pt x="31" y="350"/>
                </a:lnTo>
                <a:lnTo>
                  <a:pt x="27" y="350"/>
                </a:lnTo>
                <a:lnTo>
                  <a:pt x="21" y="351"/>
                </a:lnTo>
                <a:lnTo>
                  <a:pt x="17" y="353"/>
                </a:lnTo>
                <a:lnTo>
                  <a:pt x="13" y="355"/>
                </a:lnTo>
                <a:lnTo>
                  <a:pt x="10" y="358"/>
                </a:lnTo>
                <a:lnTo>
                  <a:pt x="6" y="363"/>
                </a:lnTo>
                <a:lnTo>
                  <a:pt x="3" y="367"/>
                </a:lnTo>
                <a:lnTo>
                  <a:pt x="1" y="371"/>
                </a:lnTo>
                <a:lnTo>
                  <a:pt x="1" y="371"/>
                </a:lnTo>
                <a:lnTo>
                  <a:pt x="0" y="375"/>
                </a:lnTo>
                <a:lnTo>
                  <a:pt x="0" y="381"/>
                </a:lnTo>
                <a:lnTo>
                  <a:pt x="0" y="386"/>
                </a:lnTo>
                <a:lnTo>
                  <a:pt x="1" y="390"/>
                </a:lnTo>
                <a:lnTo>
                  <a:pt x="3" y="395"/>
                </a:lnTo>
                <a:lnTo>
                  <a:pt x="5" y="399"/>
                </a:lnTo>
                <a:lnTo>
                  <a:pt x="9" y="403"/>
                </a:lnTo>
                <a:lnTo>
                  <a:pt x="12" y="407"/>
                </a:lnTo>
                <a:lnTo>
                  <a:pt x="280" y="616"/>
                </a:lnTo>
                <a:lnTo>
                  <a:pt x="160" y="975"/>
                </a:lnTo>
                <a:lnTo>
                  <a:pt x="160" y="975"/>
                </a:lnTo>
                <a:lnTo>
                  <a:pt x="159" y="981"/>
                </a:lnTo>
                <a:lnTo>
                  <a:pt x="159" y="986"/>
                </a:lnTo>
                <a:lnTo>
                  <a:pt x="159" y="990"/>
                </a:lnTo>
                <a:lnTo>
                  <a:pt x="160" y="996"/>
                </a:lnTo>
                <a:lnTo>
                  <a:pt x="162" y="1000"/>
                </a:lnTo>
                <a:lnTo>
                  <a:pt x="164" y="1004"/>
                </a:lnTo>
                <a:lnTo>
                  <a:pt x="167" y="1007"/>
                </a:lnTo>
                <a:lnTo>
                  <a:pt x="172" y="1012"/>
                </a:lnTo>
                <a:lnTo>
                  <a:pt x="172" y="1012"/>
                </a:lnTo>
                <a:lnTo>
                  <a:pt x="176" y="1014"/>
                </a:lnTo>
                <a:lnTo>
                  <a:pt x="180" y="1016"/>
                </a:lnTo>
                <a:lnTo>
                  <a:pt x="186" y="1017"/>
                </a:lnTo>
                <a:lnTo>
                  <a:pt x="190" y="1017"/>
                </a:lnTo>
                <a:lnTo>
                  <a:pt x="195" y="1017"/>
                </a:lnTo>
                <a:lnTo>
                  <a:pt x="200" y="1016"/>
                </a:lnTo>
                <a:lnTo>
                  <a:pt x="204" y="1014"/>
                </a:lnTo>
                <a:lnTo>
                  <a:pt x="209" y="1012"/>
                </a:lnTo>
                <a:lnTo>
                  <a:pt x="509" y="801"/>
                </a:lnTo>
                <a:lnTo>
                  <a:pt x="808" y="1012"/>
                </a:lnTo>
                <a:lnTo>
                  <a:pt x="808" y="1012"/>
                </a:lnTo>
                <a:lnTo>
                  <a:pt x="812" y="1014"/>
                </a:lnTo>
                <a:lnTo>
                  <a:pt x="818" y="1016"/>
                </a:lnTo>
                <a:lnTo>
                  <a:pt x="822" y="1017"/>
                </a:lnTo>
                <a:lnTo>
                  <a:pt x="826" y="1017"/>
                </a:lnTo>
                <a:lnTo>
                  <a:pt x="826" y="1017"/>
                </a:lnTo>
                <a:lnTo>
                  <a:pt x="832" y="1017"/>
                </a:lnTo>
                <a:lnTo>
                  <a:pt x="837" y="1016"/>
                </a:lnTo>
                <a:lnTo>
                  <a:pt x="841" y="1014"/>
                </a:lnTo>
                <a:lnTo>
                  <a:pt x="846" y="1012"/>
                </a:lnTo>
                <a:lnTo>
                  <a:pt x="846" y="1012"/>
                </a:lnTo>
                <a:lnTo>
                  <a:pt x="850" y="1007"/>
                </a:lnTo>
                <a:lnTo>
                  <a:pt x="853" y="1004"/>
                </a:lnTo>
                <a:lnTo>
                  <a:pt x="855" y="1000"/>
                </a:lnTo>
                <a:lnTo>
                  <a:pt x="857" y="996"/>
                </a:lnTo>
                <a:lnTo>
                  <a:pt x="858" y="990"/>
                </a:lnTo>
                <a:lnTo>
                  <a:pt x="858" y="986"/>
                </a:lnTo>
                <a:lnTo>
                  <a:pt x="858" y="981"/>
                </a:lnTo>
                <a:lnTo>
                  <a:pt x="857" y="975"/>
                </a:lnTo>
                <a:lnTo>
                  <a:pt x="737" y="616"/>
                </a:lnTo>
                <a:lnTo>
                  <a:pt x="1005" y="407"/>
                </a:lnTo>
                <a:lnTo>
                  <a:pt x="1005" y="407"/>
                </a:lnTo>
                <a:lnTo>
                  <a:pt x="1009" y="403"/>
                </a:lnTo>
                <a:lnTo>
                  <a:pt x="1012" y="399"/>
                </a:lnTo>
                <a:lnTo>
                  <a:pt x="1014" y="395"/>
                </a:lnTo>
                <a:lnTo>
                  <a:pt x="1016" y="390"/>
                </a:lnTo>
                <a:lnTo>
                  <a:pt x="1017" y="386"/>
                </a:lnTo>
                <a:lnTo>
                  <a:pt x="1017" y="381"/>
                </a:lnTo>
                <a:lnTo>
                  <a:pt x="1017" y="375"/>
                </a:lnTo>
                <a:lnTo>
                  <a:pt x="1016" y="371"/>
                </a:lnTo>
                <a:lnTo>
                  <a:pt x="1016" y="371"/>
                </a:lnTo>
                <a:close/>
                <a:moveTo>
                  <a:pt x="124" y="413"/>
                </a:moveTo>
                <a:lnTo>
                  <a:pt x="348" y="413"/>
                </a:lnTo>
                <a:lnTo>
                  <a:pt x="302" y="551"/>
                </a:lnTo>
                <a:lnTo>
                  <a:pt x="124" y="413"/>
                </a:lnTo>
                <a:close/>
                <a:moveTo>
                  <a:pt x="766" y="904"/>
                </a:moveTo>
                <a:lnTo>
                  <a:pt x="527" y="737"/>
                </a:lnTo>
                <a:lnTo>
                  <a:pt x="527" y="737"/>
                </a:lnTo>
                <a:lnTo>
                  <a:pt x="523" y="735"/>
                </a:lnTo>
                <a:lnTo>
                  <a:pt x="518" y="733"/>
                </a:lnTo>
                <a:lnTo>
                  <a:pt x="513" y="732"/>
                </a:lnTo>
                <a:lnTo>
                  <a:pt x="509" y="732"/>
                </a:lnTo>
                <a:lnTo>
                  <a:pt x="509" y="732"/>
                </a:lnTo>
                <a:lnTo>
                  <a:pt x="504" y="732"/>
                </a:lnTo>
                <a:lnTo>
                  <a:pt x="499" y="733"/>
                </a:lnTo>
                <a:lnTo>
                  <a:pt x="495" y="735"/>
                </a:lnTo>
                <a:lnTo>
                  <a:pt x="490" y="737"/>
                </a:lnTo>
                <a:lnTo>
                  <a:pt x="251" y="904"/>
                </a:lnTo>
                <a:lnTo>
                  <a:pt x="509" y="132"/>
                </a:lnTo>
                <a:lnTo>
                  <a:pt x="766" y="904"/>
                </a:lnTo>
                <a:close/>
                <a:moveTo>
                  <a:pt x="716" y="551"/>
                </a:moveTo>
                <a:lnTo>
                  <a:pt x="670" y="413"/>
                </a:lnTo>
                <a:lnTo>
                  <a:pt x="893" y="413"/>
                </a:lnTo>
                <a:lnTo>
                  <a:pt x="716" y="551"/>
                </a:lnTo>
                <a:close/>
              </a:path>
            </a:pathLst>
          </a:custGeom>
          <a:solidFill>
            <a:srgbClr val="BCA89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39" name="Freeform 61"/>
          <p:cNvSpPr>
            <a:spLocks noEditPoints="1"/>
          </p:cNvSpPr>
          <p:nvPr/>
        </p:nvSpPr>
        <p:spPr bwMode="auto">
          <a:xfrm>
            <a:off x="4870322" y="2426299"/>
            <a:ext cx="602055" cy="602055"/>
          </a:xfrm>
          <a:custGeom>
            <a:avLst/>
            <a:gdLst>
              <a:gd name="T0" fmla="*/ 890 w 1018"/>
              <a:gd name="T1" fmla="*/ 61 h 1017"/>
              <a:gd name="T2" fmla="*/ 876 w 1018"/>
              <a:gd name="T3" fmla="*/ 5 h 1017"/>
              <a:gd name="T4" fmla="*/ 147 w 1018"/>
              <a:gd name="T5" fmla="*/ 2 h 1017"/>
              <a:gd name="T6" fmla="*/ 127 w 1018"/>
              <a:gd name="T7" fmla="*/ 31 h 1017"/>
              <a:gd name="T8" fmla="*/ 131 w 1018"/>
              <a:gd name="T9" fmla="*/ 148 h 1017"/>
              <a:gd name="T10" fmla="*/ 24 w 1018"/>
              <a:gd name="T11" fmla="*/ 243 h 1017"/>
              <a:gd name="T12" fmla="*/ 3 w 1018"/>
              <a:gd name="T13" fmla="*/ 383 h 1017"/>
              <a:gd name="T14" fmla="*/ 61 w 1018"/>
              <a:gd name="T15" fmla="*/ 493 h 1017"/>
              <a:gd name="T16" fmla="*/ 170 w 1018"/>
              <a:gd name="T17" fmla="*/ 551 h 1017"/>
              <a:gd name="T18" fmla="*/ 274 w 1018"/>
              <a:gd name="T19" fmla="*/ 546 h 1017"/>
              <a:gd name="T20" fmla="*/ 382 w 1018"/>
              <a:gd name="T21" fmla="*/ 690 h 1017"/>
              <a:gd name="T22" fmla="*/ 410 w 1018"/>
              <a:gd name="T23" fmla="*/ 735 h 1017"/>
              <a:gd name="T24" fmla="*/ 410 w 1018"/>
              <a:gd name="T25" fmla="*/ 791 h 1017"/>
              <a:gd name="T26" fmla="*/ 379 w 1018"/>
              <a:gd name="T27" fmla="*/ 837 h 1017"/>
              <a:gd name="T28" fmla="*/ 318 w 1018"/>
              <a:gd name="T29" fmla="*/ 858 h 1017"/>
              <a:gd name="T30" fmla="*/ 248 w 1018"/>
              <a:gd name="T31" fmla="*/ 880 h 1017"/>
              <a:gd name="T32" fmla="*/ 197 w 1018"/>
              <a:gd name="T33" fmla="*/ 948 h 1017"/>
              <a:gd name="T34" fmla="*/ 196 w 1018"/>
              <a:gd name="T35" fmla="*/ 1003 h 1017"/>
              <a:gd name="T36" fmla="*/ 795 w 1018"/>
              <a:gd name="T37" fmla="*/ 1017 h 1017"/>
              <a:gd name="T38" fmla="*/ 826 w 1018"/>
              <a:gd name="T39" fmla="*/ 992 h 1017"/>
              <a:gd name="T40" fmla="*/ 812 w 1018"/>
              <a:gd name="T41" fmla="*/ 925 h 1017"/>
              <a:gd name="T42" fmla="*/ 750 w 1018"/>
              <a:gd name="T43" fmla="*/ 869 h 1017"/>
              <a:gd name="T44" fmla="*/ 681 w 1018"/>
              <a:gd name="T45" fmla="*/ 856 h 1017"/>
              <a:gd name="T46" fmla="*/ 633 w 1018"/>
              <a:gd name="T47" fmla="*/ 830 h 1017"/>
              <a:gd name="T48" fmla="*/ 605 w 1018"/>
              <a:gd name="T49" fmla="*/ 772 h 1017"/>
              <a:gd name="T50" fmla="*/ 616 w 1018"/>
              <a:gd name="T51" fmla="*/ 718 h 1017"/>
              <a:gd name="T52" fmla="*/ 639 w 1018"/>
              <a:gd name="T53" fmla="*/ 683 h 1017"/>
              <a:gd name="T54" fmla="*/ 774 w 1018"/>
              <a:gd name="T55" fmla="*/ 554 h 1017"/>
              <a:gd name="T56" fmla="*/ 887 w 1018"/>
              <a:gd name="T57" fmla="*/ 540 h 1017"/>
              <a:gd name="T58" fmla="*/ 983 w 1018"/>
              <a:gd name="T59" fmla="*/ 461 h 1017"/>
              <a:gd name="T60" fmla="*/ 1018 w 1018"/>
              <a:gd name="T61" fmla="*/ 342 h 1017"/>
              <a:gd name="T62" fmla="*/ 971 w 1018"/>
              <a:gd name="T63" fmla="*/ 210 h 1017"/>
              <a:gd name="T64" fmla="*/ 154 w 1018"/>
              <a:gd name="T65" fmla="*/ 481 h 1017"/>
              <a:gd name="T66" fmla="*/ 88 w 1018"/>
              <a:gd name="T67" fmla="*/ 426 h 1017"/>
              <a:gd name="T68" fmla="*/ 63 w 1018"/>
              <a:gd name="T69" fmla="*/ 345 h 1017"/>
              <a:gd name="T70" fmla="*/ 92 w 1018"/>
              <a:gd name="T71" fmla="*/ 256 h 1017"/>
              <a:gd name="T72" fmla="*/ 152 w 1018"/>
              <a:gd name="T73" fmla="*/ 252 h 1017"/>
              <a:gd name="T74" fmla="*/ 241 w 1018"/>
              <a:gd name="T75" fmla="*/ 488 h 1017"/>
              <a:gd name="T76" fmla="*/ 176 w 1018"/>
              <a:gd name="T77" fmla="*/ 487 h 1017"/>
              <a:gd name="T78" fmla="*/ 717 w 1018"/>
              <a:gd name="T79" fmla="*/ 925 h 1017"/>
              <a:gd name="T80" fmla="*/ 263 w 1018"/>
              <a:gd name="T81" fmla="*/ 954 h 1017"/>
              <a:gd name="T82" fmla="*/ 301 w 1018"/>
              <a:gd name="T83" fmla="*/ 925 h 1017"/>
              <a:gd name="T84" fmla="*/ 380 w 1018"/>
              <a:gd name="T85" fmla="*/ 910 h 1017"/>
              <a:gd name="T86" fmla="*/ 448 w 1018"/>
              <a:gd name="T87" fmla="*/ 854 h 1017"/>
              <a:gd name="T88" fmla="*/ 476 w 1018"/>
              <a:gd name="T89" fmla="*/ 778 h 1017"/>
              <a:gd name="T90" fmla="*/ 509 w 1018"/>
              <a:gd name="T91" fmla="*/ 795 h 1017"/>
              <a:gd name="T92" fmla="*/ 543 w 1018"/>
              <a:gd name="T93" fmla="*/ 778 h 1017"/>
              <a:gd name="T94" fmla="*/ 578 w 1018"/>
              <a:gd name="T95" fmla="*/ 865 h 1017"/>
              <a:gd name="T96" fmla="*/ 653 w 1018"/>
              <a:gd name="T97" fmla="*/ 915 h 1017"/>
              <a:gd name="T98" fmla="*/ 494 w 1018"/>
              <a:gd name="T99" fmla="*/ 709 h 1017"/>
              <a:gd name="T100" fmla="*/ 329 w 1018"/>
              <a:gd name="T101" fmla="*/ 511 h 1017"/>
              <a:gd name="T102" fmla="*/ 247 w 1018"/>
              <a:gd name="T103" fmla="*/ 342 h 1017"/>
              <a:gd name="T104" fmla="*/ 196 w 1018"/>
              <a:gd name="T105" fmla="*/ 132 h 1017"/>
              <a:gd name="T106" fmla="*/ 817 w 1018"/>
              <a:gd name="T107" fmla="*/ 164 h 1017"/>
              <a:gd name="T108" fmla="*/ 762 w 1018"/>
              <a:gd name="T109" fmla="*/ 369 h 1017"/>
              <a:gd name="T110" fmla="*/ 663 w 1018"/>
              <a:gd name="T111" fmla="*/ 550 h 1017"/>
              <a:gd name="T112" fmla="*/ 509 w 1018"/>
              <a:gd name="T113" fmla="*/ 722 h 1017"/>
              <a:gd name="T114" fmla="*/ 911 w 1018"/>
              <a:gd name="T115" fmla="*/ 448 h 1017"/>
              <a:gd name="T116" fmla="*/ 842 w 1018"/>
              <a:gd name="T117" fmla="*/ 487 h 1017"/>
              <a:gd name="T118" fmla="*/ 777 w 1018"/>
              <a:gd name="T119" fmla="*/ 489 h 1017"/>
              <a:gd name="T120" fmla="*/ 866 w 1018"/>
              <a:gd name="T121" fmla="*/ 252 h 1017"/>
              <a:gd name="T122" fmla="*/ 926 w 1018"/>
              <a:gd name="T123" fmla="*/ 257 h 1017"/>
              <a:gd name="T124" fmla="*/ 955 w 1018"/>
              <a:gd name="T125" fmla="*/ 345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8" h="1017">
                <a:moveTo>
                  <a:pt x="887" y="148"/>
                </a:moveTo>
                <a:lnTo>
                  <a:pt x="887" y="148"/>
                </a:lnTo>
                <a:lnTo>
                  <a:pt x="884" y="147"/>
                </a:lnTo>
                <a:lnTo>
                  <a:pt x="884" y="147"/>
                </a:lnTo>
                <a:lnTo>
                  <a:pt x="887" y="119"/>
                </a:lnTo>
                <a:lnTo>
                  <a:pt x="889" y="90"/>
                </a:lnTo>
                <a:lnTo>
                  <a:pt x="890" y="61"/>
                </a:lnTo>
                <a:lnTo>
                  <a:pt x="890" y="31"/>
                </a:lnTo>
                <a:lnTo>
                  <a:pt x="890" y="31"/>
                </a:lnTo>
                <a:lnTo>
                  <a:pt x="890" y="26"/>
                </a:lnTo>
                <a:lnTo>
                  <a:pt x="888" y="19"/>
                </a:lnTo>
                <a:lnTo>
                  <a:pt x="885" y="14"/>
                </a:lnTo>
                <a:lnTo>
                  <a:pt x="882" y="10"/>
                </a:lnTo>
                <a:lnTo>
                  <a:pt x="876" y="5"/>
                </a:lnTo>
                <a:lnTo>
                  <a:pt x="871" y="2"/>
                </a:lnTo>
                <a:lnTo>
                  <a:pt x="866" y="0"/>
                </a:lnTo>
                <a:lnTo>
                  <a:pt x="859" y="0"/>
                </a:lnTo>
                <a:lnTo>
                  <a:pt x="160" y="0"/>
                </a:lnTo>
                <a:lnTo>
                  <a:pt x="160" y="0"/>
                </a:lnTo>
                <a:lnTo>
                  <a:pt x="153" y="0"/>
                </a:lnTo>
                <a:lnTo>
                  <a:pt x="147" y="2"/>
                </a:lnTo>
                <a:lnTo>
                  <a:pt x="141" y="5"/>
                </a:lnTo>
                <a:lnTo>
                  <a:pt x="137" y="10"/>
                </a:lnTo>
                <a:lnTo>
                  <a:pt x="133" y="14"/>
                </a:lnTo>
                <a:lnTo>
                  <a:pt x="130" y="19"/>
                </a:lnTo>
                <a:lnTo>
                  <a:pt x="129" y="26"/>
                </a:lnTo>
                <a:lnTo>
                  <a:pt x="127" y="31"/>
                </a:lnTo>
                <a:lnTo>
                  <a:pt x="127" y="31"/>
                </a:lnTo>
                <a:lnTo>
                  <a:pt x="127" y="61"/>
                </a:lnTo>
                <a:lnTo>
                  <a:pt x="130" y="90"/>
                </a:lnTo>
                <a:lnTo>
                  <a:pt x="132" y="119"/>
                </a:lnTo>
                <a:lnTo>
                  <a:pt x="134" y="147"/>
                </a:lnTo>
                <a:lnTo>
                  <a:pt x="134" y="147"/>
                </a:lnTo>
                <a:lnTo>
                  <a:pt x="131" y="148"/>
                </a:lnTo>
                <a:lnTo>
                  <a:pt x="131" y="148"/>
                </a:lnTo>
                <a:lnTo>
                  <a:pt x="110" y="157"/>
                </a:lnTo>
                <a:lnTo>
                  <a:pt x="93" y="168"/>
                </a:lnTo>
                <a:lnTo>
                  <a:pt x="76" y="180"/>
                </a:lnTo>
                <a:lnTo>
                  <a:pt x="61" y="194"/>
                </a:lnTo>
                <a:lnTo>
                  <a:pt x="47" y="210"/>
                </a:lnTo>
                <a:lnTo>
                  <a:pt x="35" y="226"/>
                </a:lnTo>
                <a:lnTo>
                  <a:pt x="24" y="243"/>
                </a:lnTo>
                <a:lnTo>
                  <a:pt x="16" y="263"/>
                </a:lnTo>
                <a:lnTo>
                  <a:pt x="8" y="281"/>
                </a:lnTo>
                <a:lnTo>
                  <a:pt x="4" y="301"/>
                </a:lnTo>
                <a:lnTo>
                  <a:pt x="1" y="322"/>
                </a:lnTo>
                <a:lnTo>
                  <a:pt x="0" y="342"/>
                </a:lnTo>
                <a:lnTo>
                  <a:pt x="0" y="363"/>
                </a:lnTo>
                <a:lnTo>
                  <a:pt x="3" y="383"/>
                </a:lnTo>
                <a:lnTo>
                  <a:pt x="8" y="404"/>
                </a:lnTo>
                <a:lnTo>
                  <a:pt x="15" y="425"/>
                </a:lnTo>
                <a:lnTo>
                  <a:pt x="15" y="425"/>
                </a:lnTo>
                <a:lnTo>
                  <a:pt x="24" y="443"/>
                </a:lnTo>
                <a:lnTo>
                  <a:pt x="35" y="461"/>
                </a:lnTo>
                <a:lnTo>
                  <a:pt x="47" y="478"/>
                </a:lnTo>
                <a:lnTo>
                  <a:pt x="61" y="493"/>
                </a:lnTo>
                <a:lnTo>
                  <a:pt x="76" y="507"/>
                </a:lnTo>
                <a:lnTo>
                  <a:pt x="93" y="519"/>
                </a:lnTo>
                <a:lnTo>
                  <a:pt x="110" y="530"/>
                </a:lnTo>
                <a:lnTo>
                  <a:pt x="130" y="540"/>
                </a:lnTo>
                <a:lnTo>
                  <a:pt x="130" y="540"/>
                </a:lnTo>
                <a:lnTo>
                  <a:pt x="150" y="546"/>
                </a:lnTo>
                <a:lnTo>
                  <a:pt x="170" y="551"/>
                </a:lnTo>
                <a:lnTo>
                  <a:pt x="191" y="555"/>
                </a:lnTo>
                <a:lnTo>
                  <a:pt x="211" y="556"/>
                </a:lnTo>
                <a:lnTo>
                  <a:pt x="211" y="556"/>
                </a:lnTo>
                <a:lnTo>
                  <a:pt x="227" y="555"/>
                </a:lnTo>
                <a:lnTo>
                  <a:pt x="243" y="554"/>
                </a:lnTo>
                <a:lnTo>
                  <a:pt x="259" y="550"/>
                </a:lnTo>
                <a:lnTo>
                  <a:pt x="274" y="546"/>
                </a:lnTo>
                <a:lnTo>
                  <a:pt x="274" y="546"/>
                </a:lnTo>
                <a:lnTo>
                  <a:pt x="301" y="586"/>
                </a:lnTo>
                <a:lnTo>
                  <a:pt x="327" y="621"/>
                </a:lnTo>
                <a:lnTo>
                  <a:pt x="353" y="654"/>
                </a:lnTo>
                <a:lnTo>
                  <a:pt x="379" y="683"/>
                </a:lnTo>
                <a:lnTo>
                  <a:pt x="379" y="683"/>
                </a:lnTo>
                <a:lnTo>
                  <a:pt x="382" y="690"/>
                </a:lnTo>
                <a:lnTo>
                  <a:pt x="386" y="695"/>
                </a:lnTo>
                <a:lnTo>
                  <a:pt x="386" y="695"/>
                </a:lnTo>
                <a:lnTo>
                  <a:pt x="393" y="703"/>
                </a:lnTo>
                <a:lnTo>
                  <a:pt x="398" y="710"/>
                </a:lnTo>
                <a:lnTo>
                  <a:pt x="402" y="718"/>
                </a:lnTo>
                <a:lnTo>
                  <a:pt x="406" y="726"/>
                </a:lnTo>
                <a:lnTo>
                  <a:pt x="410" y="735"/>
                </a:lnTo>
                <a:lnTo>
                  <a:pt x="412" y="744"/>
                </a:lnTo>
                <a:lnTo>
                  <a:pt x="413" y="753"/>
                </a:lnTo>
                <a:lnTo>
                  <a:pt x="414" y="763"/>
                </a:lnTo>
                <a:lnTo>
                  <a:pt x="414" y="763"/>
                </a:lnTo>
                <a:lnTo>
                  <a:pt x="413" y="772"/>
                </a:lnTo>
                <a:lnTo>
                  <a:pt x="412" y="782"/>
                </a:lnTo>
                <a:lnTo>
                  <a:pt x="410" y="791"/>
                </a:lnTo>
                <a:lnTo>
                  <a:pt x="406" y="799"/>
                </a:lnTo>
                <a:lnTo>
                  <a:pt x="402" y="808"/>
                </a:lnTo>
                <a:lnTo>
                  <a:pt x="398" y="816"/>
                </a:lnTo>
                <a:lnTo>
                  <a:pt x="393" y="824"/>
                </a:lnTo>
                <a:lnTo>
                  <a:pt x="386" y="830"/>
                </a:lnTo>
                <a:lnTo>
                  <a:pt x="386" y="830"/>
                </a:lnTo>
                <a:lnTo>
                  <a:pt x="379" y="837"/>
                </a:lnTo>
                <a:lnTo>
                  <a:pt x="371" y="842"/>
                </a:lnTo>
                <a:lnTo>
                  <a:pt x="364" y="847"/>
                </a:lnTo>
                <a:lnTo>
                  <a:pt x="355" y="851"/>
                </a:lnTo>
                <a:lnTo>
                  <a:pt x="346" y="854"/>
                </a:lnTo>
                <a:lnTo>
                  <a:pt x="337" y="856"/>
                </a:lnTo>
                <a:lnTo>
                  <a:pt x="328" y="858"/>
                </a:lnTo>
                <a:lnTo>
                  <a:pt x="318" y="858"/>
                </a:lnTo>
                <a:lnTo>
                  <a:pt x="318" y="858"/>
                </a:lnTo>
                <a:lnTo>
                  <a:pt x="306" y="859"/>
                </a:lnTo>
                <a:lnTo>
                  <a:pt x="293" y="861"/>
                </a:lnTo>
                <a:lnTo>
                  <a:pt x="281" y="865"/>
                </a:lnTo>
                <a:lnTo>
                  <a:pt x="269" y="869"/>
                </a:lnTo>
                <a:lnTo>
                  <a:pt x="257" y="874"/>
                </a:lnTo>
                <a:lnTo>
                  <a:pt x="248" y="880"/>
                </a:lnTo>
                <a:lnTo>
                  <a:pt x="237" y="887"/>
                </a:lnTo>
                <a:lnTo>
                  <a:pt x="228" y="896"/>
                </a:lnTo>
                <a:lnTo>
                  <a:pt x="220" y="904"/>
                </a:lnTo>
                <a:lnTo>
                  <a:pt x="212" y="915"/>
                </a:lnTo>
                <a:lnTo>
                  <a:pt x="207" y="925"/>
                </a:lnTo>
                <a:lnTo>
                  <a:pt x="202" y="937"/>
                </a:lnTo>
                <a:lnTo>
                  <a:pt x="197" y="948"/>
                </a:lnTo>
                <a:lnTo>
                  <a:pt x="194" y="960"/>
                </a:lnTo>
                <a:lnTo>
                  <a:pt x="192" y="973"/>
                </a:lnTo>
                <a:lnTo>
                  <a:pt x="191" y="986"/>
                </a:lnTo>
                <a:lnTo>
                  <a:pt x="191" y="986"/>
                </a:lnTo>
                <a:lnTo>
                  <a:pt x="192" y="992"/>
                </a:lnTo>
                <a:lnTo>
                  <a:pt x="194" y="998"/>
                </a:lnTo>
                <a:lnTo>
                  <a:pt x="196" y="1003"/>
                </a:lnTo>
                <a:lnTo>
                  <a:pt x="200" y="1008"/>
                </a:lnTo>
                <a:lnTo>
                  <a:pt x="205" y="1012"/>
                </a:lnTo>
                <a:lnTo>
                  <a:pt x="210" y="1015"/>
                </a:lnTo>
                <a:lnTo>
                  <a:pt x="217" y="1017"/>
                </a:lnTo>
                <a:lnTo>
                  <a:pt x="223" y="1017"/>
                </a:lnTo>
                <a:lnTo>
                  <a:pt x="795" y="1017"/>
                </a:lnTo>
                <a:lnTo>
                  <a:pt x="795" y="1017"/>
                </a:lnTo>
                <a:lnTo>
                  <a:pt x="801" y="1017"/>
                </a:lnTo>
                <a:lnTo>
                  <a:pt x="808" y="1015"/>
                </a:lnTo>
                <a:lnTo>
                  <a:pt x="813" y="1012"/>
                </a:lnTo>
                <a:lnTo>
                  <a:pt x="817" y="1008"/>
                </a:lnTo>
                <a:lnTo>
                  <a:pt x="822" y="1003"/>
                </a:lnTo>
                <a:lnTo>
                  <a:pt x="825" y="998"/>
                </a:lnTo>
                <a:lnTo>
                  <a:pt x="826" y="992"/>
                </a:lnTo>
                <a:lnTo>
                  <a:pt x="827" y="986"/>
                </a:lnTo>
                <a:lnTo>
                  <a:pt x="827" y="986"/>
                </a:lnTo>
                <a:lnTo>
                  <a:pt x="826" y="973"/>
                </a:lnTo>
                <a:lnTo>
                  <a:pt x="825" y="960"/>
                </a:lnTo>
                <a:lnTo>
                  <a:pt x="822" y="948"/>
                </a:lnTo>
                <a:lnTo>
                  <a:pt x="817" y="937"/>
                </a:lnTo>
                <a:lnTo>
                  <a:pt x="812" y="925"/>
                </a:lnTo>
                <a:lnTo>
                  <a:pt x="806" y="915"/>
                </a:lnTo>
                <a:lnTo>
                  <a:pt x="798" y="904"/>
                </a:lnTo>
                <a:lnTo>
                  <a:pt x="790" y="896"/>
                </a:lnTo>
                <a:lnTo>
                  <a:pt x="781" y="887"/>
                </a:lnTo>
                <a:lnTo>
                  <a:pt x="771" y="880"/>
                </a:lnTo>
                <a:lnTo>
                  <a:pt x="761" y="874"/>
                </a:lnTo>
                <a:lnTo>
                  <a:pt x="750" y="869"/>
                </a:lnTo>
                <a:lnTo>
                  <a:pt x="738" y="865"/>
                </a:lnTo>
                <a:lnTo>
                  <a:pt x="725" y="861"/>
                </a:lnTo>
                <a:lnTo>
                  <a:pt x="713" y="859"/>
                </a:lnTo>
                <a:lnTo>
                  <a:pt x="699" y="858"/>
                </a:lnTo>
                <a:lnTo>
                  <a:pt x="699" y="858"/>
                </a:lnTo>
                <a:lnTo>
                  <a:pt x="691" y="858"/>
                </a:lnTo>
                <a:lnTo>
                  <a:pt x="681" y="856"/>
                </a:lnTo>
                <a:lnTo>
                  <a:pt x="673" y="854"/>
                </a:lnTo>
                <a:lnTo>
                  <a:pt x="663" y="851"/>
                </a:lnTo>
                <a:lnTo>
                  <a:pt x="655" y="847"/>
                </a:lnTo>
                <a:lnTo>
                  <a:pt x="647" y="842"/>
                </a:lnTo>
                <a:lnTo>
                  <a:pt x="639" y="837"/>
                </a:lnTo>
                <a:lnTo>
                  <a:pt x="633" y="830"/>
                </a:lnTo>
                <a:lnTo>
                  <a:pt x="633" y="830"/>
                </a:lnTo>
                <a:lnTo>
                  <a:pt x="626" y="824"/>
                </a:lnTo>
                <a:lnTo>
                  <a:pt x="620" y="816"/>
                </a:lnTo>
                <a:lnTo>
                  <a:pt x="616" y="808"/>
                </a:lnTo>
                <a:lnTo>
                  <a:pt x="611" y="799"/>
                </a:lnTo>
                <a:lnTo>
                  <a:pt x="608" y="791"/>
                </a:lnTo>
                <a:lnTo>
                  <a:pt x="606" y="782"/>
                </a:lnTo>
                <a:lnTo>
                  <a:pt x="605" y="772"/>
                </a:lnTo>
                <a:lnTo>
                  <a:pt x="605" y="763"/>
                </a:lnTo>
                <a:lnTo>
                  <a:pt x="605" y="763"/>
                </a:lnTo>
                <a:lnTo>
                  <a:pt x="605" y="753"/>
                </a:lnTo>
                <a:lnTo>
                  <a:pt x="606" y="744"/>
                </a:lnTo>
                <a:lnTo>
                  <a:pt x="608" y="735"/>
                </a:lnTo>
                <a:lnTo>
                  <a:pt x="611" y="726"/>
                </a:lnTo>
                <a:lnTo>
                  <a:pt x="616" y="718"/>
                </a:lnTo>
                <a:lnTo>
                  <a:pt x="620" y="710"/>
                </a:lnTo>
                <a:lnTo>
                  <a:pt x="626" y="703"/>
                </a:lnTo>
                <a:lnTo>
                  <a:pt x="633" y="695"/>
                </a:lnTo>
                <a:lnTo>
                  <a:pt x="633" y="695"/>
                </a:lnTo>
                <a:lnTo>
                  <a:pt x="637" y="690"/>
                </a:lnTo>
                <a:lnTo>
                  <a:pt x="639" y="683"/>
                </a:lnTo>
                <a:lnTo>
                  <a:pt x="639" y="683"/>
                </a:lnTo>
                <a:lnTo>
                  <a:pt x="665" y="654"/>
                </a:lnTo>
                <a:lnTo>
                  <a:pt x="691" y="622"/>
                </a:lnTo>
                <a:lnTo>
                  <a:pt x="718" y="586"/>
                </a:lnTo>
                <a:lnTo>
                  <a:pt x="743" y="546"/>
                </a:lnTo>
                <a:lnTo>
                  <a:pt x="743" y="546"/>
                </a:lnTo>
                <a:lnTo>
                  <a:pt x="758" y="550"/>
                </a:lnTo>
                <a:lnTo>
                  <a:pt x="774" y="554"/>
                </a:lnTo>
                <a:lnTo>
                  <a:pt x="791" y="555"/>
                </a:lnTo>
                <a:lnTo>
                  <a:pt x="806" y="556"/>
                </a:lnTo>
                <a:lnTo>
                  <a:pt x="806" y="556"/>
                </a:lnTo>
                <a:lnTo>
                  <a:pt x="827" y="555"/>
                </a:lnTo>
                <a:lnTo>
                  <a:pt x="847" y="551"/>
                </a:lnTo>
                <a:lnTo>
                  <a:pt x="868" y="546"/>
                </a:lnTo>
                <a:lnTo>
                  <a:pt x="887" y="540"/>
                </a:lnTo>
                <a:lnTo>
                  <a:pt x="887" y="540"/>
                </a:lnTo>
                <a:lnTo>
                  <a:pt x="906" y="530"/>
                </a:lnTo>
                <a:lnTo>
                  <a:pt x="925" y="519"/>
                </a:lnTo>
                <a:lnTo>
                  <a:pt x="941" y="507"/>
                </a:lnTo>
                <a:lnTo>
                  <a:pt x="956" y="493"/>
                </a:lnTo>
                <a:lnTo>
                  <a:pt x="970" y="478"/>
                </a:lnTo>
                <a:lnTo>
                  <a:pt x="983" y="461"/>
                </a:lnTo>
                <a:lnTo>
                  <a:pt x="993" y="443"/>
                </a:lnTo>
                <a:lnTo>
                  <a:pt x="1002" y="425"/>
                </a:lnTo>
                <a:lnTo>
                  <a:pt x="1002" y="425"/>
                </a:lnTo>
                <a:lnTo>
                  <a:pt x="1009" y="404"/>
                </a:lnTo>
                <a:lnTo>
                  <a:pt x="1014" y="383"/>
                </a:lnTo>
                <a:lnTo>
                  <a:pt x="1017" y="363"/>
                </a:lnTo>
                <a:lnTo>
                  <a:pt x="1018" y="342"/>
                </a:lnTo>
                <a:lnTo>
                  <a:pt x="1017" y="322"/>
                </a:lnTo>
                <a:lnTo>
                  <a:pt x="1014" y="301"/>
                </a:lnTo>
                <a:lnTo>
                  <a:pt x="1008" y="281"/>
                </a:lnTo>
                <a:lnTo>
                  <a:pt x="1002" y="263"/>
                </a:lnTo>
                <a:lnTo>
                  <a:pt x="993" y="243"/>
                </a:lnTo>
                <a:lnTo>
                  <a:pt x="983" y="226"/>
                </a:lnTo>
                <a:lnTo>
                  <a:pt x="971" y="210"/>
                </a:lnTo>
                <a:lnTo>
                  <a:pt x="957" y="194"/>
                </a:lnTo>
                <a:lnTo>
                  <a:pt x="942" y="180"/>
                </a:lnTo>
                <a:lnTo>
                  <a:pt x="925" y="168"/>
                </a:lnTo>
                <a:lnTo>
                  <a:pt x="906" y="157"/>
                </a:lnTo>
                <a:lnTo>
                  <a:pt x="887" y="148"/>
                </a:lnTo>
                <a:lnTo>
                  <a:pt x="887" y="148"/>
                </a:lnTo>
                <a:close/>
                <a:moveTo>
                  <a:pt x="154" y="481"/>
                </a:moveTo>
                <a:lnTo>
                  <a:pt x="154" y="481"/>
                </a:lnTo>
                <a:lnTo>
                  <a:pt x="140" y="474"/>
                </a:lnTo>
                <a:lnTo>
                  <a:pt x="129" y="467"/>
                </a:lnTo>
                <a:lnTo>
                  <a:pt x="117" y="458"/>
                </a:lnTo>
                <a:lnTo>
                  <a:pt x="106" y="448"/>
                </a:lnTo>
                <a:lnTo>
                  <a:pt x="96" y="438"/>
                </a:lnTo>
                <a:lnTo>
                  <a:pt x="88" y="426"/>
                </a:lnTo>
                <a:lnTo>
                  <a:pt x="80" y="413"/>
                </a:lnTo>
                <a:lnTo>
                  <a:pt x="74" y="400"/>
                </a:lnTo>
                <a:lnTo>
                  <a:pt x="74" y="400"/>
                </a:lnTo>
                <a:lnTo>
                  <a:pt x="70" y="386"/>
                </a:lnTo>
                <a:lnTo>
                  <a:pt x="66" y="373"/>
                </a:lnTo>
                <a:lnTo>
                  <a:pt x="64" y="359"/>
                </a:lnTo>
                <a:lnTo>
                  <a:pt x="63" y="345"/>
                </a:lnTo>
                <a:lnTo>
                  <a:pt x="63" y="331"/>
                </a:lnTo>
                <a:lnTo>
                  <a:pt x="65" y="319"/>
                </a:lnTo>
                <a:lnTo>
                  <a:pt x="68" y="305"/>
                </a:lnTo>
                <a:lnTo>
                  <a:pt x="73" y="292"/>
                </a:lnTo>
                <a:lnTo>
                  <a:pt x="78" y="280"/>
                </a:lnTo>
                <a:lnTo>
                  <a:pt x="85" y="268"/>
                </a:lnTo>
                <a:lnTo>
                  <a:pt x="92" y="256"/>
                </a:lnTo>
                <a:lnTo>
                  <a:pt x="101" y="247"/>
                </a:lnTo>
                <a:lnTo>
                  <a:pt x="110" y="236"/>
                </a:lnTo>
                <a:lnTo>
                  <a:pt x="120" y="227"/>
                </a:lnTo>
                <a:lnTo>
                  <a:pt x="132" y="219"/>
                </a:lnTo>
                <a:lnTo>
                  <a:pt x="144" y="212"/>
                </a:lnTo>
                <a:lnTo>
                  <a:pt x="144" y="212"/>
                </a:lnTo>
                <a:lnTo>
                  <a:pt x="152" y="252"/>
                </a:lnTo>
                <a:lnTo>
                  <a:pt x="162" y="290"/>
                </a:lnTo>
                <a:lnTo>
                  <a:pt x="173" y="326"/>
                </a:lnTo>
                <a:lnTo>
                  <a:pt x="184" y="361"/>
                </a:lnTo>
                <a:lnTo>
                  <a:pt x="197" y="395"/>
                </a:lnTo>
                <a:lnTo>
                  <a:pt x="211" y="428"/>
                </a:lnTo>
                <a:lnTo>
                  <a:pt x="226" y="459"/>
                </a:lnTo>
                <a:lnTo>
                  <a:pt x="241" y="488"/>
                </a:lnTo>
                <a:lnTo>
                  <a:pt x="241" y="488"/>
                </a:lnTo>
                <a:lnTo>
                  <a:pt x="230" y="490"/>
                </a:lnTo>
                <a:lnTo>
                  <a:pt x="220" y="491"/>
                </a:lnTo>
                <a:lnTo>
                  <a:pt x="209" y="491"/>
                </a:lnTo>
                <a:lnTo>
                  <a:pt x="197" y="491"/>
                </a:lnTo>
                <a:lnTo>
                  <a:pt x="187" y="490"/>
                </a:lnTo>
                <a:lnTo>
                  <a:pt x="176" y="487"/>
                </a:lnTo>
                <a:lnTo>
                  <a:pt x="165" y="485"/>
                </a:lnTo>
                <a:lnTo>
                  <a:pt x="154" y="481"/>
                </a:lnTo>
                <a:lnTo>
                  <a:pt x="154" y="481"/>
                </a:lnTo>
                <a:close/>
                <a:moveTo>
                  <a:pt x="699" y="922"/>
                </a:moveTo>
                <a:lnTo>
                  <a:pt x="699" y="922"/>
                </a:lnTo>
                <a:lnTo>
                  <a:pt x="709" y="923"/>
                </a:lnTo>
                <a:lnTo>
                  <a:pt x="717" y="925"/>
                </a:lnTo>
                <a:lnTo>
                  <a:pt x="725" y="927"/>
                </a:lnTo>
                <a:lnTo>
                  <a:pt x="733" y="931"/>
                </a:lnTo>
                <a:lnTo>
                  <a:pt x="739" y="935"/>
                </a:lnTo>
                <a:lnTo>
                  <a:pt x="746" y="941"/>
                </a:lnTo>
                <a:lnTo>
                  <a:pt x="751" y="947"/>
                </a:lnTo>
                <a:lnTo>
                  <a:pt x="755" y="954"/>
                </a:lnTo>
                <a:lnTo>
                  <a:pt x="263" y="954"/>
                </a:lnTo>
                <a:lnTo>
                  <a:pt x="263" y="954"/>
                </a:lnTo>
                <a:lnTo>
                  <a:pt x="268" y="947"/>
                </a:lnTo>
                <a:lnTo>
                  <a:pt x="273" y="941"/>
                </a:lnTo>
                <a:lnTo>
                  <a:pt x="279" y="935"/>
                </a:lnTo>
                <a:lnTo>
                  <a:pt x="286" y="931"/>
                </a:lnTo>
                <a:lnTo>
                  <a:pt x="294" y="927"/>
                </a:lnTo>
                <a:lnTo>
                  <a:pt x="301" y="925"/>
                </a:lnTo>
                <a:lnTo>
                  <a:pt x="310" y="923"/>
                </a:lnTo>
                <a:lnTo>
                  <a:pt x="318" y="922"/>
                </a:lnTo>
                <a:lnTo>
                  <a:pt x="318" y="922"/>
                </a:lnTo>
                <a:lnTo>
                  <a:pt x="333" y="922"/>
                </a:lnTo>
                <a:lnTo>
                  <a:pt x="350" y="919"/>
                </a:lnTo>
                <a:lnTo>
                  <a:pt x="365" y="915"/>
                </a:lnTo>
                <a:lnTo>
                  <a:pt x="380" y="910"/>
                </a:lnTo>
                <a:lnTo>
                  <a:pt x="394" y="903"/>
                </a:lnTo>
                <a:lnTo>
                  <a:pt x="406" y="896"/>
                </a:lnTo>
                <a:lnTo>
                  <a:pt x="419" y="886"/>
                </a:lnTo>
                <a:lnTo>
                  <a:pt x="431" y="875"/>
                </a:lnTo>
                <a:lnTo>
                  <a:pt x="431" y="875"/>
                </a:lnTo>
                <a:lnTo>
                  <a:pt x="440" y="865"/>
                </a:lnTo>
                <a:lnTo>
                  <a:pt x="448" y="854"/>
                </a:lnTo>
                <a:lnTo>
                  <a:pt x="456" y="842"/>
                </a:lnTo>
                <a:lnTo>
                  <a:pt x="462" y="830"/>
                </a:lnTo>
                <a:lnTo>
                  <a:pt x="468" y="817"/>
                </a:lnTo>
                <a:lnTo>
                  <a:pt x="471" y="805"/>
                </a:lnTo>
                <a:lnTo>
                  <a:pt x="474" y="792"/>
                </a:lnTo>
                <a:lnTo>
                  <a:pt x="476" y="778"/>
                </a:lnTo>
                <a:lnTo>
                  <a:pt x="476" y="778"/>
                </a:lnTo>
                <a:lnTo>
                  <a:pt x="490" y="788"/>
                </a:lnTo>
                <a:lnTo>
                  <a:pt x="490" y="788"/>
                </a:lnTo>
                <a:lnTo>
                  <a:pt x="494" y="792"/>
                </a:lnTo>
                <a:lnTo>
                  <a:pt x="500" y="793"/>
                </a:lnTo>
                <a:lnTo>
                  <a:pt x="504" y="795"/>
                </a:lnTo>
                <a:lnTo>
                  <a:pt x="509" y="795"/>
                </a:lnTo>
                <a:lnTo>
                  <a:pt x="509" y="795"/>
                </a:lnTo>
                <a:lnTo>
                  <a:pt x="514" y="795"/>
                </a:lnTo>
                <a:lnTo>
                  <a:pt x="519" y="793"/>
                </a:lnTo>
                <a:lnTo>
                  <a:pt x="523" y="792"/>
                </a:lnTo>
                <a:lnTo>
                  <a:pt x="528" y="788"/>
                </a:lnTo>
                <a:lnTo>
                  <a:pt x="528" y="788"/>
                </a:lnTo>
                <a:lnTo>
                  <a:pt x="543" y="778"/>
                </a:lnTo>
                <a:lnTo>
                  <a:pt x="543" y="778"/>
                </a:lnTo>
                <a:lnTo>
                  <a:pt x="544" y="792"/>
                </a:lnTo>
                <a:lnTo>
                  <a:pt x="547" y="805"/>
                </a:lnTo>
                <a:lnTo>
                  <a:pt x="551" y="817"/>
                </a:lnTo>
                <a:lnTo>
                  <a:pt x="557" y="830"/>
                </a:lnTo>
                <a:lnTo>
                  <a:pt x="562" y="842"/>
                </a:lnTo>
                <a:lnTo>
                  <a:pt x="570" y="854"/>
                </a:lnTo>
                <a:lnTo>
                  <a:pt x="578" y="865"/>
                </a:lnTo>
                <a:lnTo>
                  <a:pt x="588" y="875"/>
                </a:lnTo>
                <a:lnTo>
                  <a:pt x="588" y="875"/>
                </a:lnTo>
                <a:lnTo>
                  <a:pt x="600" y="886"/>
                </a:lnTo>
                <a:lnTo>
                  <a:pt x="611" y="896"/>
                </a:lnTo>
                <a:lnTo>
                  <a:pt x="625" y="903"/>
                </a:lnTo>
                <a:lnTo>
                  <a:pt x="639" y="910"/>
                </a:lnTo>
                <a:lnTo>
                  <a:pt x="653" y="915"/>
                </a:lnTo>
                <a:lnTo>
                  <a:pt x="668" y="919"/>
                </a:lnTo>
                <a:lnTo>
                  <a:pt x="684" y="922"/>
                </a:lnTo>
                <a:lnTo>
                  <a:pt x="699" y="922"/>
                </a:lnTo>
                <a:lnTo>
                  <a:pt x="699" y="922"/>
                </a:lnTo>
                <a:close/>
                <a:moveTo>
                  <a:pt x="509" y="722"/>
                </a:moveTo>
                <a:lnTo>
                  <a:pt x="509" y="722"/>
                </a:lnTo>
                <a:lnTo>
                  <a:pt x="494" y="709"/>
                </a:lnTo>
                <a:lnTo>
                  <a:pt x="476" y="692"/>
                </a:lnTo>
                <a:lnTo>
                  <a:pt x="456" y="672"/>
                </a:lnTo>
                <a:lnTo>
                  <a:pt x="432" y="647"/>
                </a:lnTo>
                <a:lnTo>
                  <a:pt x="408" y="618"/>
                </a:lnTo>
                <a:lnTo>
                  <a:pt x="382" y="586"/>
                </a:lnTo>
                <a:lnTo>
                  <a:pt x="355" y="550"/>
                </a:lnTo>
                <a:lnTo>
                  <a:pt x="329" y="511"/>
                </a:lnTo>
                <a:lnTo>
                  <a:pt x="316" y="489"/>
                </a:lnTo>
                <a:lnTo>
                  <a:pt x="303" y="467"/>
                </a:lnTo>
                <a:lnTo>
                  <a:pt x="292" y="444"/>
                </a:lnTo>
                <a:lnTo>
                  <a:pt x="280" y="420"/>
                </a:lnTo>
                <a:lnTo>
                  <a:pt x="268" y="395"/>
                </a:lnTo>
                <a:lnTo>
                  <a:pt x="257" y="369"/>
                </a:lnTo>
                <a:lnTo>
                  <a:pt x="247" y="342"/>
                </a:lnTo>
                <a:lnTo>
                  <a:pt x="237" y="315"/>
                </a:lnTo>
                <a:lnTo>
                  <a:pt x="228" y="286"/>
                </a:lnTo>
                <a:lnTo>
                  <a:pt x="220" y="257"/>
                </a:lnTo>
                <a:lnTo>
                  <a:pt x="212" y="227"/>
                </a:lnTo>
                <a:lnTo>
                  <a:pt x="206" y="196"/>
                </a:lnTo>
                <a:lnTo>
                  <a:pt x="200" y="164"/>
                </a:lnTo>
                <a:lnTo>
                  <a:pt x="196" y="132"/>
                </a:lnTo>
                <a:lnTo>
                  <a:pt x="193" y="98"/>
                </a:lnTo>
                <a:lnTo>
                  <a:pt x="192" y="63"/>
                </a:lnTo>
                <a:lnTo>
                  <a:pt x="827" y="63"/>
                </a:lnTo>
                <a:lnTo>
                  <a:pt x="827" y="63"/>
                </a:lnTo>
                <a:lnTo>
                  <a:pt x="825" y="98"/>
                </a:lnTo>
                <a:lnTo>
                  <a:pt x="822" y="132"/>
                </a:lnTo>
                <a:lnTo>
                  <a:pt x="817" y="164"/>
                </a:lnTo>
                <a:lnTo>
                  <a:pt x="812" y="196"/>
                </a:lnTo>
                <a:lnTo>
                  <a:pt x="806" y="227"/>
                </a:lnTo>
                <a:lnTo>
                  <a:pt x="798" y="257"/>
                </a:lnTo>
                <a:lnTo>
                  <a:pt x="791" y="286"/>
                </a:lnTo>
                <a:lnTo>
                  <a:pt x="781" y="315"/>
                </a:lnTo>
                <a:lnTo>
                  <a:pt x="771" y="342"/>
                </a:lnTo>
                <a:lnTo>
                  <a:pt x="762" y="369"/>
                </a:lnTo>
                <a:lnTo>
                  <a:pt x="750" y="395"/>
                </a:lnTo>
                <a:lnTo>
                  <a:pt x="739" y="420"/>
                </a:lnTo>
                <a:lnTo>
                  <a:pt x="726" y="444"/>
                </a:lnTo>
                <a:lnTo>
                  <a:pt x="714" y="467"/>
                </a:lnTo>
                <a:lnTo>
                  <a:pt x="702" y="489"/>
                </a:lnTo>
                <a:lnTo>
                  <a:pt x="689" y="511"/>
                </a:lnTo>
                <a:lnTo>
                  <a:pt x="663" y="550"/>
                </a:lnTo>
                <a:lnTo>
                  <a:pt x="636" y="586"/>
                </a:lnTo>
                <a:lnTo>
                  <a:pt x="610" y="618"/>
                </a:lnTo>
                <a:lnTo>
                  <a:pt x="586" y="647"/>
                </a:lnTo>
                <a:lnTo>
                  <a:pt x="563" y="672"/>
                </a:lnTo>
                <a:lnTo>
                  <a:pt x="542" y="692"/>
                </a:lnTo>
                <a:lnTo>
                  <a:pt x="523" y="709"/>
                </a:lnTo>
                <a:lnTo>
                  <a:pt x="509" y="722"/>
                </a:lnTo>
                <a:lnTo>
                  <a:pt x="509" y="722"/>
                </a:lnTo>
                <a:close/>
                <a:moveTo>
                  <a:pt x="943" y="400"/>
                </a:moveTo>
                <a:lnTo>
                  <a:pt x="943" y="400"/>
                </a:lnTo>
                <a:lnTo>
                  <a:pt x="936" y="413"/>
                </a:lnTo>
                <a:lnTo>
                  <a:pt x="929" y="426"/>
                </a:lnTo>
                <a:lnTo>
                  <a:pt x="920" y="438"/>
                </a:lnTo>
                <a:lnTo>
                  <a:pt x="911" y="448"/>
                </a:lnTo>
                <a:lnTo>
                  <a:pt x="900" y="458"/>
                </a:lnTo>
                <a:lnTo>
                  <a:pt x="889" y="467"/>
                </a:lnTo>
                <a:lnTo>
                  <a:pt x="876" y="474"/>
                </a:lnTo>
                <a:lnTo>
                  <a:pt x="864" y="481"/>
                </a:lnTo>
                <a:lnTo>
                  <a:pt x="864" y="481"/>
                </a:lnTo>
                <a:lnTo>
                  <a:pt x="853" y="485"/>
                </a:lnTo>
                <a:lnTo>
                  <a:pt x="842" y="487"/>
                </a:lnTo>
                <a:lnTo>
                  <a:pt x="831" y="490"/>
                </a:lnTo>
                <a:lnTo>
                  <a:pt x="821" y="491"/>
                </a:lnTo>
                <a:lnTo>
                  <a:pt x="809" y="491"/>
                </a:lnTo>
                <a:lnTo>
                  <a:pt x="798" y="491"/>
                </a:lnTo>
                <a:lnTo>
                  <a:pt x="787" y="490"/>
                </a:lnTo>
                <a:lnTo>
                  <a:pt x="777" y="489"/>
                </a:lnTo>
                <a:lnTo>
                  <a:pt x="777" y="489"/>
                </a:lnTo>
                <a:lnTo>
                  <a:pt x="792" y="459"/>
                </a:lnTo>
                <a:lnTo>
                  <a:pt x="807" y="428"/>
                </a:lnTo>
                <a:lnTo>
                  <a:pt x="821" y="396"/>
                </a:lnTo>
                <a:lnTo>
                  <a:pt x="833" y="361"/>
                </a:lnTo>
                <a:lnTo>
                  <a:pt x="845" y="326"/>
                </a:lnTo>
                <a:lnTo>
                  <a:pt x="856" y="290"/>
                </a:lnTo>
                <a:lnTo>
                  <a:pt x="866" y="252"/>
                </a:lnTo>
                <a:lnTo>
                  <a:pt x="874" y="212"/>
                </a:lnTo>
                <a:lnTo>
                  <a:pt x="874" y="212"/>
                </a:lnTo>
                <a:lnTo>
                  <a:pt x="886" y="220"/>
                </a:lnTo>
                <a:lnTo>
                  <a:pt x="898" y="227"/>
                </a:lnTo>
                <a:lnTo>
                  <a:pt x="908" y="237"/>
                </a:lnTo>
                <a:lnTo>
                  <a:pt x="917" y="247"/>
                </a:lnTo>
                <a:lnTo>
                  <a:pt x="926" y="257"/>
                </a:lnTo>
                <a:lnTo>
                  <a:pt x="933" y="268"/>
                </a:lnTo>
                <a:lnTo>
                  <a:pt x="940" y="280"/>
                </a:lnTo>
                <a:lnTo>
                  <a:pt x="945" y="293"/>
                </a:lnTo>
                <a:lnTo>
                  <a:pt x="949" y="306"/>
                </a:lnTo>
                <a:lnTo>
                  <a:pt x="952" y="319"/>
                </a:lnTo>
                <a:lnTo>
                  <a:pt x="954" y="332"/>
                </a:lnTo>
                <a:lnTo>
                  <a:pt x="955" y="345"/>
                </a:lnTo>
                <a:lnTo>
                  <a:pt x="954" y="359"/>
                </a:lnTo>
                <a:lnTo>
                  <a:pt x="952" y="373"/>
                </a:lnTo>
                <a:lnTo>
                  <a:pt x="948" y="386"/>
                </a:lnTo>
                <a:lnTo>
                  <a:pt x="943" y="400"/>
                </a:lnTo>
                <a:lnTo>
                  <a:pt x="943" y="400"/>
                </a:lnTo>
                <a:close/>
              </a:path>
            </a:pathLst>
          </a:custGeom>
          <a:solidFill>
            <a:srgbClr val="BCA89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36" name="Freeform 96"/>
          <p:cNvSpPr>
            <a:spLocks noEditPoints="1"/>
          </p:cNvSpPr>
          <p:nvPr/>
        </p:nvSpPr>
        <p:spPr bwMode="auto">
          <a:xfrm>
            <a:off x="4906673" y="3774356"/>
            <a:ext cx="602055" cy="602055"/>
          </a:xfrm>
          <a:custGeom>
            <a:avLst/>
            <a:gdLst>
              <a:gd name="T0" fmla="*/ 658 w 1017"/>
              <a:gd name="T1" fmla="*/ 2 h 1017"/>
              <a:gd name="T2" fmla="*/ 600 w 1017"/>
              <a:gd name="T3" fmla="*/ 16 h 1017"/>
              <a:gd name="T4" fmla="*/ 551 w 1017"/>
              <a:gd name="T5" fmla="*/ 36 h 1017"/>
              <a:gd name="T6" fmla="*/ 513 w 1017"/>
              <a:gd name="T7" fmla="*/ 61 h 1017"/>
              <a:gd name="T8" fmla="*/ 393 w 1017"/>
              <a:gd name="T9" fmla="*/ 10 h 1017"/>
              <a:gd name="T10" fmla="*/ 269 w 1017"/>
              <a:gd name="T11" fmla="*/ 3 h 1017"/>
              <a:gd name="T12" fmla="*/ 166 w 1017"/>
              <a:gd name="T13" fmla="*/ 39 h 1017"/>
              <a:gd name="T14" fmla="*/ 82 w 1017"/>
              <a:gd name="T15" fmla="*/ 104 h 1017"/>
              <a:gd name="T16" fmla="*/ 24 w 1017"/>
              <a:gd name="T17" fmla="*/ 194 h 1017"/>
              <a:gd name="T18" fmla="*/ 0 w 1017"/>
              <a:gd name="T19" fmla="*/ 301 h 1017"/>
              <a:gd name="T20" fmla="*/ 13 w 1017"/>
              <a:gd name="T21" fmla="*/ 451 h 1017"/>
              <a:gd name="T22" fmla="*/ 74 w 1017"/>
              <a:gd name="T23" fmla="*/ 625 h 1017"/>
              <a:gd name="T24" fmla="*/ 182 w 1017"/>
              <a:gd name="T25" fmla="*/ 784 h 1017"/>
              <a:gd name="T26" fmla="*/ 333 w 1017"/>
              <a:gd name="T27" fmla="*/ 919 h 1017"/>
              <a:gd name="T28" fmla="*/ 494 w 1017"/>
              <a:gd name="T29" fmla="*/ 1014 h 1017"/>
              <a:gd name="T30" fmla="*/ 550 w 1017"/>
              <a:gd name="T31" fmla="*/ 1000 h 1017"/>
              <a:gd name="T32" fmla="*/ 730 w 1017"/>
              <a:gd name="T33" fmla="*/ 883 h 1017"/>
              <a:gd name="T34" fmla="*/ 869 w 1017"/>
              <a:gd name="T35" fmla="*/ 740 h 1017"/>
              <a:gd name="T36" fmla="*/ 964 w 1017"/>
              <a:gd name="T37" fmla="*/ 577 h 1017"/>
              <a:gd name="T38" fmla="*/ 1013 w 1017"/>
              <a:gd name="T39" fmla="*/ 398 h 1017"/>
              <a:gd name="T40" fmla="*/ 1014 w 1017"/>
              <a:gd name="T41" fmla="*/ 269 h 1017"/>
              <a:gd name="T42" fmla="*/ 978 w 1017"/>
              <a:gd name="T43" fmla="*/ 166 h 1017"/>
              <a:gd name="T44" fmla="*/ 913 w 1017"/>
              <a:gd name="T45" fmla="*/ 82 h 1017"/>
              <a:gd name="T46" fmla="*/ 823 w 1017"/>
              <a:gd name="T47" fmla="*/ 25 h 1017"/>
              <a:gd name="T48" fmla="*/ 715 w 1017"/>
              <a:gd name="T49" fmla="*/ 0 h 1017"/>
              <a:gd name="T50" fmla="*/ 433 w 1017"/>
              <a:gd name="T51" fmla="*/ 909 h 1017"/>
              <a:gd name="T52" fmla="*/ 281 w 1017"/>
              <a:gd name="T53" fmla="*/ 794 h 1017"/>
              <a:gd name="T54" fmla="*/ 167 w 1017"/>
              <a:gd name="T55" fmla="*/ 659 h 1017"/>
              <a:gd name="T56" fmla="*/ 93 w 1017"/>
              <a:gd name="T57" fmla="*/ 506 h 1017"/>
              <a:gd name="T58" fmla="*/ 63 w 1017"/>
              <a:gd name="T59" fmla="*/ 342 h 1017"/>
              <a:gd name="T60" fmla="*/ 75 w 1017"/>
              <a:gd name="T61" fmla="*/ 242 h 1017"/>
              <a:gd name="T62" fmla="*/ 176 w 1017"/>
              <a:gd name="T63" fmla="*/ 107 h 1017"/>
              <a:gd name="T64" fmla="*/ 304 w 1017"/>
              <a:gd name="T65" fmla="*/ 63 h 1017"/>
              <a:gd name="T66" fmla="*/ 411 w 1017"/>
              <a:gd name="T67" fmla="*/ 81 h 1017"/>
              <a:gd name="T68" fmla="*/ 414 w 1017"/>
              <a:gd name="T69" fmla="*/ 178 h 1017"/>
              <a:gd name="T70" fmla="*/ 383 w 1017"/>
              <a:gd name="T71" fmla="*/ 288 h 1017"/>
              <a:gd name="T72" fmla="*/ 390 w 1017"/>
              <a:gd name="T73" fmla="*/ 340 h 1017"/>
              <a:gd name="T74" fmla="*/ 425 w 1017"/>
              <a:gd name="T75" fmla="*/ 348 h 1017"/>
              <a:gd name="T76" fmla="*/ 445 w 1017"/>
              <a:gd name="T77" fmla="*/ 317 h 1017"/>
              <a:gd name="T78" fmla="*/ 462 w 1017"/>
              <a:gd name="T79" fmla="*/ 224 h 1017"/>
              <a:gd name="T80" fmla="*/ 511 w 1017"/>
              <a:gd name="T81" fmla="*/ 146 h 1017"/>
              <a:gd name="T82" fmla="*/ 549 w 1017"/>
              <a:gd name="T83" fmla="*/ 113 h 1017"/>
              <a:gd name="T84" fmla="*/ 591 w 1017"/>
              <a:gd name="T85" fmla="*/ 88 h 1017"/>
              <a:gd name="T86" fmla="*/ 628 w 1017"/>
              <a:gd name="T87" fmla="*/ 74 h 1017"/>
              <a:gd name="T88" fmla="*/ 675 w 1017"/>
              <a:gd name="T89" fmla="*/ 64 h 1017"/>
              <a:gd name="T90" fmla="*/ 750 w 1017"/>
              <a:gd name="T91" fmla="*/ 69 h 1017"/>
              <a:gd name="T92" fmla="*/ 896 w 1017"/>
              <a:gd name="T93" fmla="*/ 157 h 1017"/>
              <a:gd name="T94" fmla="*/ 952 w 1017"/>
              <a:gd name="T95" fmla="*/ 292 h 1017"/>
              <a:gd name="T96" fmla="*/ 946 w 1017"/>
              <a:gd name="T97" fmla="*/ 413 h 1017"/>
              <a:gd name="T98" fmla="*/ 897 w 1017"/>
              <a:gd name="T99" fmla="*/ 573 h 1017"/>
              <a:gd name="T100" fmla="*/ 805 w 1017"/>
              <a:gd name="T101" fmla="*/ 719 h 1017"/>
              <a:gd name="T102" fmla="*/ 675 w 1017"/>
              <a:gd name="T103" fmla="*/ 846 h 1017"/>
              <a:gd name="T104" fmla="*/ 508 w 1017"/>
              <a:gd name="T105" fmla="*/ 950 h 1017"/>
              <a:gd name="T106" fmla="*/ 677 w 1017"/>
              <a:gd name="T107" fmla="*/ 136 h 1017"/>
              <a:gd name="T108" fmla="*/ 669 w 1017"/>
              <a:gd name="T109" fmla="*/ 172 h 1017"/>
              <a:gd name="T110" fmla="*/ 699 w 1017"/>
              <a:gd name="T111" fmla="*/ 191 h 1017"/>
              <a:gd name="T112" fmla="*/ 780 w 1017"/>
              <a:gd name="T113" fmla="*/ 220 h 1017"/>
              <a:gd name="T114" fmla="*/ 824 w 1017"/>
              <a:gd name="T115" fmla="*/ 292 h 1017"/>
              <a:gd name="T116" fmla="*/ 835 w 1017"/>
              <a:gd name="T117" fmla="*/ 340 h 1017"/>
              <a:gd name="T118" fmla="*/ 870 w 1017"/>
              <a:gd name="T119" fmla="*/ 348 h 1017"/>
              <a:gd name="T120" fmla="*/ 890 w 1017"/>
              <a:gd name="T121" fmla="*/ 317 h 1017"/>
              <a:gd name="T122" fmla="*/ 846 w 1017"/>
              <a:gd name="T123" fmla="*/ 196 h 1017"/>
              <a:gd name="T124" fmla="*/ 738 w 1017"/>
              <a:gd name="T125" fmla="*/ 131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7" h="1017">
                <a:moveTo>
                  <a:pt x="699" y="0"/>
                </a:moveTo>
                <a:lnTo>
                  <a:pt x="699" y="0"/>
                </a:lnTo>
                <a:lnTo>
                  <a:pt x="684" y="0"/>
                </a:lnTo>
                <a:lnTo>
                  <a:pt x="669" y="1"/>
                </a:lnTo>
                <a:lnTo>
                  <a:pt x="669" y="1"/>
                </a:lnTo>
                <a:lnTo>
                  <a:pt x="658" y="2"/>
                </a:lnTo>
                <a:lnTo>
                  <a:pt x="658" y="2"/>
                </a:lnTo>
                <a:lnTo>
                  <a:pt x="641" y="5"/>
                </a:lnTo>
                <a:lnTo>
                  <a:pt x="641" y="5"/>
                </a:lnTo>
                <a:lnTo>
                  <a:pt x="628" y="7"/>
                </a:lnTo>
                <a:lnTo>
                  <a:pt x="628" y="7"/>
                </a:lnTo>
                <a:lnTo>
                  <a:pt x="613" y="12"/>
                </a:lnTo>
                <a:lnTo>
                  <a:pt x="613" y="12"/>
                </a:lnTo>
                <a:lnTo>
                  <a:pt x="600" y="16"/>
                </a:lnTo>
                <a:lnTo>
                  <a:pt x="600" y="16"/>
                </a:lnTo>
                <a:lnTo>
                  <a:pt x="588" y="20"/>
                </a:lnTo>
                <a:lnTo>
                  <a:pt x="588" y="20"/>
                </a:lnTo>
                <a:lnTo>
                  <a:pt x="573" y="27"/>
                </a:lnTo>
                <a:lnTo>
                  <a:pt x="558" y="33"/>
                </a:lnTo>
                <a:lnTo>
                  <a:pt x="558" y="33"/>
                </a:lnTo>
                <a:lnTo>
                  <a:pt x="551" y="36"/>
                </a:lnTo>
                <a:lnTo>
                  <a:pt x="551" y="36"/>
                </a:lnTo>
                <a:lnTo>
                  <a:pt x="535" y="45"/>
                </a:lnTo>
                <a:lnTo>
                  <a:pt x="535" y="45"/>
                </a:lnTo>
                <a:lnTo>
                  <a:pt x="528" y="50"/>
                </a:lnTo>
                <a:lnTo>
                  <a:pt x="528" y="50"/>
                </a:lnTo>
                <a:lnTo>
                  <a:pt x="513" y="61"/>
                </a:lnTo>
                <a:lnTo>
                  <a:pt x="513" y="61"/>
                </a:lnTo>
                <a:lnTo>
                  <a:pt x="508" y="63"/>
                </a:lnTo>
                <a:lnTo>
                  <a:pt x="508" y="63"/>
                </a:lnTo>
                <a:lnTo>
                  <a:pt x="487" y="49"/>
                </a:lnTo>
                <a:lnTo>
                  <a:pt x="465" y="36"/>
                </a:lnTo>
                <a:lnTo>
                  <a:pt x="442" y="26"/>
                </a:lnTo>
                <a:lnTo>
                  <a:pt x="418" y="16"/>
                </a:lnTo>
                <a:lnTo>
                  <a:pt x="393" y="10"/>
                </a:lnTo>
                <a:lnTo>
                  <a:pt x="369" y="4"/>
                </a:lnTo>
                <a:lnTo>
                  <a:pt x="343" y="1"/>
                </a:lnTo>
                <a:lnTo>
                  <a:pt x="317" y="0"/>
                </a:lnTo>
                <a:lnTo>
                  <a:pt x="317" y="0"/>
                </a:lnTo>
                <a:lnTo>
                  <a:pt x="301" y="0"/>
                </a:lnTo>
                <a:lnTo>
                  <a:pt x="285" y="1"/>
                </a:lnTo>
                <a:lnTo>
                  <a:pt x="269" y="3"/>
                </a:lnTo>
                <a:lnTo>
                  <a:pt x="253" y="6"/>
                </a:lnTo>
                <a:lnTo>
                  <a:pt x="238" y="10"/>
                </a:lnTo>
                <a:lnTo>
                  <a:pt x="223" y="14"/>
                </a:lnTo>
                <a:lnTo>
                  <a:pt x="208" y="19"/>
                </a:lnTo>
                <a:lnTo>
                  <a:pt x="194" y="25"/>
                </a:lnTo>
                <a:lnTo>
                  <a:pt x="180" y="31"/>
                </a:lnTo>
                <a:lnTo>
                  <a:pt x="166" y="39"/>
                </a:lnTo>
                <a:lnTo>
                  <a:pt x="152" y="46"/>
                </a:lnTo>
                <a:lnTo>
                  <a:pt x="139" y="55"/>
                </a:lnTo>
                <a:lnTo>
                  <a:pt x="127" y="63"/>
                </a:lnTo>
                <a:lnTo>
                  <a:pt x="116" y="73"/>
                </a:lnTo>
                <a:lnTo>
                  <a:pt x="104" y="82"/>
                </a:lnTo>
                <a:lnTo>
                  <a:pt x="93" y="93"/>
                </a:lnTo>
                <a:lnTo>
                  <a:pt x="82" y="104"/>
                </a:lnTo>
                <a:lnTo>
                  <a:pt x="72" y="116"/>
                </a:lnTo>
                <a:lnTo>
                  <a:pt x="63" y="128"/>
                </a:lnTo>
                <a:lnTo>
                  <a:pt x="53" y="140"/>
                </a:lnTo>
                <a:lnTo>
                  <a:pt x="46" y="153"/>
                </a:lnTo>
                <a:lnTo>
                  <a:pt x="37" y="166"/>
                </a:lnTo>
                <a:lnTo>
                  <a:pt x="31" y="180"/>
                </a:lnTo>
                <a:lnTo>
                  <a:pt x="24" y="194"/>
                </a:lnTo>
                <a:lnTo>
                  <a:pt x="19" y="208"/>
                </a:lnTo>
                <a:lnTo>
                  <a:pt x="14" y="223"/>
                </a:lnTo>
                <a:lnTo>
                  <a:pt x="9" y="238"/>
                </a:lnTo>
                <a:lnTo>
                  <a:pt x="6" y="254"/>
                </a:lnTo>
                <a:lnTo>
                  <a:pt x="3" y="269"/>
                </a:lnTo>
                <a:lnTo>
                  <a:pt x="1" y="285"/>
                </a:lnTo>
                <a:lnTo>
                  <a:pt x="0" y="301"/>
                </a:lnTo>
                <a:lnTo>
                  <a:pt x="0" y="317"/>
                </a:lnTo>
                <a:lnTo>
                  <a:pt x="0" y="317"/>
                </a:lnTo>
                <a:lnTo>
                  <a:pt x="0" y="344"/>
                </a:lnTo>
                <a:lnTo>
                  <a:pt x="2" y="371"/>
                </a:lnTo>
                <a:lnTo>
                  <a:pt x="4" y="398"/>
                </a:lnTo>
                <a:lnTo>
                  <a:pt x="8" y="425"/>
                </a:lnTo>
                <a:lnTo>
                  <a:pt x="13" y="451"/>
                </a:lnTo>
                <a:lnTo>
                  <a:pt x="18" y="476"/>
                </a:lnTo>
                <a:lnTo>
                  <a:pt x="25" y="502"/>
                </a:lnTo>
                <a:lnTo>
                  <a:pt x="33" y="527"/>
                </a:lnTo>
                <a:lnTo>
                  <a:pt x="41" y="552"/>
                </a:lnTo>
                <a:lnTo>
                  <a:pt x="51" y="577"/>
                </a:lnTo>
                <a:lnTo>
                  <a:pt x="62" y="602"/>
                </a:lnTo>
                <a:lnTo>
                  <a:pt x="74" y="625"/>
                </a:lnTo>
                <a:lnTo>
                  <a:pt x="87" y="649"/>
                </a:lnTo>
                <a:lnTo>
                  <a:pt x="100" y="673"/>
                </a:lnTo>
                <a:lnTo>
                  <a:pt x="116" y="696"/>
                </a:lnTo>
                <a:lnTo>
                  <a:pt x="131" y="719"/>
                </a:lnTo>
                <a:lnTo>
                  <a:pt x="147" y="740"/>
                </a:lnTo>
                <a:lnTo>
                  <a:pt x="164" y="763"/>
                </a:lnTo>
                <a:lnTo>
                  <a:pt x="182" y="784"/>
                </a:lnTo>
                <a:lnTo>
                  <a:pt x="201" y="805"/>
                </a:lnTo>
                <a:lnTo>
                  <a:pt x="222" y="825"/>
                </a:lnTo>
                <a:lnTo>
                  <a:pt x="242" y="845"/>
                </a:lnTo>
                <a:lnTo>
                  <a:pt x="264" y="865"/>
                </a:lnTo>
                <a:lnTo>
                  <a:pt x="286" y="883"/>
                </a:lnTo>
                <a:lnTo>
                  <a:pt x="310" y="902"/>
                </a:lnTo>
                <a:lnTo>
                  <a:pt x="333" y="919"/>
                </a:lnTo>
                <a:lnTo>
                  <a:pt x="358" y="937"/>
                </a:lnTo>
                <a:lnTo>
                  <a:pt x="384" y="954"/>
                </a:lnTo>
                <a:lnTo>
                  <a:pt x="411" y="970"/>
                </a:lnTo>
                <a:lnTo>
                  <a:pt x="437" y="985"/>
                </a:lnTo>
                <a:lnTo>
                  <a:pt x="465" y="1000"/>
                </a:lnTo>
                <a:lnTo>
                  <a:pt x="494" y="1014"/>
                </a:lnTo>
                <a:lnTo>
                  <a:pt x="494" y="1014"/>
                </a:lnTo>
                <a:lnTo>
                  <a:pt x="501" y="1017"/>
                </a:lnTo>
                <a:lnTo>
                  <a:pt x="508" y="1017"/>
                </a:lnTo>
                <a:lnTo>
                  <a:pt x="508" y="1017"/>
                </a:lnTo>
                <a:lnTo>
                  <a:pt x="515" y="1017"/>
                </a:lnTo>
                <a:lnTo>
                  <a:pt x="522" y="1014"/>
                </a:lnTo>
                <a:lnTo>
                  <a:pt x="522" y="1014"/>
                </a:lnTo>
                <a:lnTo>
                  <a:pt x="550" y="1000"/>
                </a:lnTo>
                <a:lnTo>
                  <a:pt x="578" y="985"/>
                </a:lnTo>
                <a:lnTo>
                  <a:pt x="606" y="970"/>
                </a:lnTo>
                <a:lnTo>
                  <a:pt x="632" y="954"/>
                </a:lnTo>
                <a:lnTo>
                  <a:pt x="657" y="937"/>
                </a:lnTo>
                <a:lnTo>
                  <a:pt x="683" y="919"/>
                </a:lnTo>
                <a:lnTo>
                  <a:pt x="707" y="902"/>
                </a:lnTo>
                <a:lnTo>
                  <a:pt x="730" y="883"/>
                </a:lnTo>
                <a:lnTo>
                  <a:pt x="753" y="865"/>
                </a:lnTo>
                <a:lnTo>
                  <a:pt x="774" y="845"/>
                </a:lnTo>
                <a:lnTo>
                  <a:pt x="795" y="825"/>
                </a:lnTo>
                <a:lnTo>
                  <a:pt x="815" y="805"/>
                </a:lnTo>
                <a:lnTo>
                  <a:pt x="833" y="784"/>
                </a:lnTo>
                <a:lnTo>
                  <a:pt x="852" y="763"/>
                </a:lnTo>
                <a:lnTo>
                  <a:pt x="869" y="740"/>
                </a:lnTo>
                <a:lnTo>
                  <a:pt x="886" y="719"/>
                </a:lnTo>
                <a:lnTo>
                  <a:pt x="901" y="696"/>
                </a:lnTo>
                <a:lnTo>
                  <a:pt x="916" y="673"/>
                </a:lnTo>
                <a:lnTo>
                  <a:pt x="929" y="649"/>
                </a:lnTo>
                <a:lnTo>
                  <a:pt x="942" y="625"/>
                </a:lnTo>
                <a:lnTo>
                  <a:pt x="953" y="602"/>
                </a:lnTo>
                <a:lnTo>
                  <a:pt x="964" y="577"/>
                </a:lnTo>
                <a:lnTo>
                  <a:pt x="974" y="552"/>
                </a:lnTo>
                <a:lnTo>
                  <a:pt x="984" y="527"/>
                </a:lnTo>
                <a:lnTo>
                  <a:pt x="991" y="502"/>
                </a:lnTo>
                <a:lnTo>
                  <a:pt x="997" y="476"/>
                </a:lnTo>
                <a:lnTo>
                  <a:pt x="1004" y="451"/>
                </a:lnTo>
                <a:lnTo>
                  <a:pt x="1008" y="425"/>
                </a:lnTo>
                <a:lnTo>
                  <a:pt x="1013" y="398"/>
                </a:lnTo>
                <a:lnTo>
                  <a:pt x="1015" y="371"/>
                </a:lnTo>
                <a:lnTo>
                  <a:pt x="1017" y="344"/>
                </a:lnTo>
                <a:lnTo>
                  <a:pt x="1017" y="317"/>
                </a:lnTo>
                <a:lnTo>
                  <a:pt x="1017" y="317"/>
                </a:lnTo>
                <a:lnTo>
                  <a:pt x="1017" y="301"/>
                </a:lnTo>
                <a:lnTo>
                  <a:pt x="1016" y="285"/>
                </a:lnTo>
                <a:lnTo>
                  <a:pt x="1014" y="269"/>
                </a:lnTo>
                <a:lnTo>
                  <a:pt x="1010" y="254"/>
                </a:lnTo>
                <a:lnTo>
                  <a:pt x="1007" y="238"/>
                </a:lnTo>
                <a:lnTo>
                  <a:pt x="1003" y="223"/>
                </a:lnTo>
                <a:lnTo>
                  <a:pt x="997" y="208"/>
                </a:lnTo>
                <a:lnTo>
                  <a:pt x="992" y="194"/>
                </a:lnTo>
                <a:lnTo>
                  <a:pt x="986" y="180"/>
                </a:lnTo>
                <a:lnTo>
                  <a:pt x="978" y="166"/>
                </a:lnTo>
                <a:lnTo>
                  <a:pt x="971" y="153"/>
                </a:lnTo>
                <a:lnTo>
                  <a:pt x="962" y="140"/>
                </a:lnTo>
                <a:lnTo>
                  <a:pt x="953" y="128"/>
                </a:lnTo>
                <a:lnTo>
                  <a:pt x="944" y="116"/>
                </a:lnTo>
                <a:lnTo>
                  <a:pt x="934" y="104"/>
                </a:lnTo>
                <a:lnTo>
                  <a:pt x="923" y="93"/>
                </a:lnTo>
                <a:lnTo>
                  <a:pt x="913" y="82"/>
                </a:lnTo>
                <a:lnTo>
                  <a:pt x="901" y="73"/>
                </a:lnTo>
                <a:lnTo>
                  <a:pt x="889" y="63"/>
                </a:lnTo>
                <a:lnTo>
                  <a:pt x="876" y="55"/>
                </a:lnTo>
                <a:lnTo>
                  <a:pt x="863" y="46"/>
                </a:lnTo>
                <a:lnTo>
                  <a:pt x="850" y="39"/>
                </a:lnTo>
                <a:lnTo>
                  <a:pt x="837" y="31"/>
                </a:lnTo>
                <a:lnTo>
                  <a:pt x="823" y="25"/>
                </a:lnTo>
                <a:lnTo>
                  <a:pt x="809" y="19"/>
                </a:lnTo>
                <a:lnTo>
                  <a:pt x="794" y="14"/>
                </a:lnTo>
                <a:lnTo>
                  <a:pt x="779" y="10"/>
                </a:lnTo>
                <a:lnTo>
                  <a:pt x="763" y="6"/>
                </a:lnTo>
                <a:lnTo>
                  <a:pt x="747" y="3"/>
                </a:lnTo>
                <a:lnTo>
                  <a:pt x="731" y="1"/>
                </a:lnTo>
                <a:lnTo>
                  <a:pt x="715" y="0"/>
                </a:lnTo>
                <a:lnTo>
                  <a:pt x="699" y="0"/>
                </a:lnTo>
                <a:lnTo>
                  <a:pt x="699" y="0"/>
                </a:lnTo>
                <a:close/>
                <a:moveTo>
                  <a:pt x="508" y="950"/>
                </a:moveTo>
                <a:lnTo>
                  <a:pt x="508" y="950"/>
                </a:lnTo>
                <a:lnTo>
                  <a:pt x="482" y="937"/>
                </a:lnTo>
                <a:lnTo>
                  <a:pt x="457" y="924"/>
                </a:lnTo>
                <a:lnTo>
                  <a:pt x="433" y="909"/>
                </a:lnTo>
                <a:lnTo>
                  <a:pt x="408" y="894"/>
                </a:lnTo>
                <a:lnTo>
                  <a:pt x="386" y="879"/>
                </a:lnTo>
                <a:lnTo>
                  <a:pt x="363" y="863"/>
                </a:lnTo>
                <a:lnTo>
                  <a:pt x="342" y="846"/>
                </a:lnTo>
                <a:lnTo>
                  <a:pt x="320" y="829"/>
                </a:lnTo>
                <a:lnTo>
                  <a:pt x="300" y="812"/>
                </a:lnTo>
                <a:lnTo>
                  <a:pt x="281" y="794"/>
                </a:lnTo>
                <a:lnTo>
                  <a:pt x="263" y="776"/>
                </a:lnTo>
                <a:lnTo>
                  <a:pt x="244" y="757"/>
                </a:lnTo>
                <a:lnTo>
                  <a:pt x="227" y="738"/>
                </a:lnTo>
                <a:lnTo>
                  <a:pt x="211" y="719"/>
                </a:lnTo>
                <a:lnTo>
                  <a:pt x="196" y="699"/>
                </a:lnTo>
                <a:lnTo>
                  <a:pt x="181" y="679"/>
                </a:lnTo>
                <a:lnTo>
                  <a:pt x="167" y="659"/>
                </a:lnTo>
                <a:lnTo>
                  <a:pt x="154" y="637"/>
                </a:lnTo>
                <a:lnTo>
                  <a:pt x="141" y="617"/>
                </a:lnTo>
                <a:lnTo>
                  <a:pt x="131" y="595"/>
                </a:lnTo>
                <a:lnTo>
                  <a:pt x="120" y="573"/>
                </a:lnTo>
                <a:lnTo>
                  <a:pt x="110" y="551"/>
                </a:lnTo>
                <a:lnTo>
                  <a:pt x="102" y="529"/>
                </a:lnTo>
                <a:lnTo>
                  <a:pt x="93" y="506"/>
                </a:lnTo>
                <a:lnTo>
                  <a:pt x="87" y="484"/>
                </a:lnTo>
                <a:lnTo>
                  <a:pt x="80" y="460"/>
                </a:lnTo>
                <a:lnTo>
                  <a:pt x="75" y="437"/>
                </a:lnTo>
                <a:lnTo>
                  <a:pt x="70" y="413"/>
                </a:lnTo>
                <a:lnTo>
                  <a:pt x="67" y="389"/>
                </a:lnTo>
                <a:lnTo>
                  <a:pt x="65" y="366"/>
                </a:lnTo>
                <a:lnTo>
                  <a:pt x="63" y="342"/>
                </a:lnTo>
                <a:lnTo>
                  <a:pt x="63" y="317"/>
                </a:lnTo>
                <a:lnTo>
                  <a:pt x="63" y="317"/>
                </a:lnTo>
                <a:lnTo>
                  <a:pt x="63" y="305"/>
                </a:lnTo>
                <a:lnTo>
                  <a:pt x="64" y="292"/>
                </a:lnTo>
                <a:lnTo>
                  <a:pt x="66" y="279"/>
                </a:lnTo>
                <a:lnTo>
                  <a:pt x="68" y="267"/>
                </a:lnTo>
                <a:lnTo>
                  <a:pt x="75" y="242"/>
                </a:lnTo>
                <a:lnTo>
                  <a:pt x="83" y="219"/>
                </a:lnTo>
                <a:lnTo>
                  <a:pt x="94" y="196"/>
                </a:lnTo>
                <a:lnTo>
                  <a:pt x="106" y="176"/>
                </a:lnTo>
                <a:lnTo>
                  <a:pt x="121" y="157"/>
                </a:lnTo>
                <a:lnTo>
                  <a:pt x="137" y="138"/>
                </a:lnTo>
                <a:lnTo>
                  <a:pt x="155" y="121"/>
                </a:lnTo>
                <a:lnTo>
                  <a:pt x="176" y="107"/>
                </a:lnTo>
                <a:lnTo>
                  <a:pt x="196" y="94"/>
                </a:lnTo>
                <a:lnTo>
                  <a:pt x="219" y="84"/>
                </a:lnTo>
                <a:lnTo>
                  <a:pt x="242" y="75"/>
                </a:lnTo>
                <a:lnTo>
                  <a:pt x="266" y="69"/>
                </a:lnTo>
                <a:lnTo>
                  <a:pt x="279" y="66"/>
                </a:lnTo>
                <a:lnTo>
                  <a:pt x="291" y="64"/>
                </a:lnTo>
                <a:lnTo>
                  <a:pt x="304" y="63"/>
                </a:lnTo>
                <a:lnTo>
                  <a:pt x="317" y="63"/>
                </a:lnTo>
                <a:lnTo>
                  <a:pt x="317" y="63"/>
                </a:lnTo>
                <a:lnTo>
                  <a:pt x="337" y="64"/>
                </a:lnTo>
                <a:lnTo>
                  <a:pt x="356" y="66"/>
                </a:lnTo>
                <a:lnTo>
                  <a:pt x="374" y="70"/>
                </a:lnTo>
                <a:lnTo>
                  <a:pt x="392" y="75"/>
                </a:lnTo>
                <a:lnTo>
                  <a:pt x="411" y="81"/>
                </a:lnTo>
                <a:lnTo>
                  <a:pt x="428" y="89"/>
                </a:lnTo>
                <a:lnTo>
                  <a:pt x="444" y="98"/>
                </a:lnTo>
                <a:lnTo>
                  <a:pt x="460" y="108"/>
                </a:lnTo>
                <a:lnTo>
                  <a:pt x="460" y="108"/>
                </a:lnTo>
                <a:lnTo>
                  <a:pt x="443" y="130"/>
                </a:lnTo>
                <a:lnTo>
                  <a:pt x="427" y="153"/>
                </a:lnTo>
                <a:lnTo>
                  <a:pt x="414" y="178"/>
                </a:lnTo>
                <a:lnTo>
                  <a:pt x="402" y="204"/>
                </a:lnTo>
                <a:lnTo>
                  <a:pt x="398" y="218"/>
                </a:lnTo>
                <a:lnTo>
                  <a:pt x="393" y="231"/>
                </a:lnTo>
                <a:lnTo>
                  <a:pt x="389" y="245"/>
                </a:lnTo>
                <a:lnTo>
                  <a:pt x="386" y="258"/>
                </a:lnTo>
                <a:lnTo>
                  <a:pt x="384" y="273"/>
                </a:lnTo>
                <a:lnTo>
                  <a:pt x="383" y="288"/>
                </a:lnTo>
                <a:lnTo>
                  <a:pt x="382" y="302"/>
                </a:lnTo>
                <a:lnTo>
                  <a:pt x="381" y="317"/>
                </a:lnTo>
                <a:lnTo>
                  <a:pt x="381" y="317"/>
                </a:lnTo>
                <a:lnTo>
                  <a:pt x="382" y="324"/>
                </a:lnTo>
                <a:lnTo>
                  <a:pt x="384" y="330"/>
                </a:lnTo>
                <a:lnTo>
                  <a:pt x="386" y="336"/>
                </a:lnTo>
                <a:lnTo>
                  <a:pt x="390" y="340"/>
                </a:lnTo>
                <a:lnTo>
                  <a:pt x="394" y="344"/>
                </a:lnTo>
                <a:lnTo>
                  <a:pt x="400" y="348"/>
                </a:lnTo>
                <a:lnTo>
                  <a:pt x="406" y="349"/>
                </a:lnTo>
                <a:lnTo>
                  <a:pt x="413" y="350"/>
                </a:lnTo>
                <a:lnTo>
                  <a:pt x="413" y="350"/>
                </a:lnTo>
                <a:lnTo>
                  <a:pt x="419" y="349"/>
                </a:lnTo>
                <a:lnTo>
                  <a:pt x="425" y="348"/>
                </a:lnTo>
                <a:lnTo>
                  <a:pt x="431" y="344"/>
                </a:lnTo>
                <a:lnTo>
                  <a:pt x="435" y="340"/>
                </a:lnTo>
                <a:lnTo>
                  <a:pt x="440" y="336"/>
                </a:lnTo>
                <a:lnTo>
                  <a:pt x="442" y="330"/>
                </a:lnTo>
                <a:lnTo>
                  <a:pt x="444" y="324"/>
                </a:lnTo>
                <a:lnTo>
                  <a:pt x="445" y="317"/>
                </a:lnTo>
                <a:lnTo>
                  <a:pt x="445" y="317"/>
                </a:lnTo>
                <a:lnTo>
                  <a:pt x="445" y="304"/>
                </a:lnTo>
                <a:lnTo>
                  <a:pt x="446" y="290"/>
                </a:lnTo>
                <a:lnTo>
                  <a:pt x="448" y="276"/>
                </a:lnTo>
                <a:lnTo>
                  <a:pt x="450" y="263"/>
                </a:lnTo>
                <a:lnTo>
                  <a:pt x="453" y="250"/>
                </a:lnTo>
                <a:lnTo>
                  <a:pt x="458" y="237"/>
                </a:lnTo>
                <a:lnTo>
                  <a:pt x="462" y="224"/>
                </a:lnTo>
                <a:lnTo>
                  <a:pt x="467" y="211"/>
                </a:lnTo>
                <a:lnTo>
                  <a:pt x="474" y="199"/>
                </a:lnTo>
                <a:lnTo>
                  <a:pt x="480" y="189"/>
                </a:lnTo>
                <a:lnTo>
                  <a:pt x="487" y="177"/>
                </a:lnTo>
                <a:lnTo>
                  <a:pt x="495" y="166"/>
                </a:lnTo>
                <a:lnTo>
                  <a:pt x="503" y="155"/>
                </a:lnTo>
                <a:lnTo>
                  <a:pt x="511" y="146"/>
                </a:lnTo>
                <a:lnTo>
                  <a:pt x="521" y="136"/>
                </a:lnTo>
                <a:lnTo>
                  <a:pt x="531" y="128"/>
                </a:lnTo>
                <a:lnTo>
                  <a:pt x="531" y="128"/>
                </a:lnTo>
                <a:lnTo>
                  <a:pt x="546" y="115"/>
                </a:lnTo>
                <a:lnTo>
                  <a:pt x="546" y="115"/>
                </a:lnTo>
                <a:lnTo>
                  <a:pt x="549" y="113"/>
                </a:lnTo>
                <a:lnTo>
                  <a:pt x="549" y="113"/>
                </a:lnTo>
                <a:lnTo>
                  <a:pt x="565" y="102"/>
                </a:lnTo>
                <a:lnTo>
                  <a:pt x="565" y="102"/>
                </a:lnTo>
                <a:lnTo>
                  <a:pt x="569" y="100"/>
                </a:lnTo>
                <a:lnTo>
                  <a:pt x="569" y="100"/>
                </a:lnTo>
                <a:lnTo>
                  <a:pt x="584" y="91"/>
                </a:lnTo>
                <a:lnTo>
                  <a:pt x="584" y="91"/>
                </a:lnTo>
                <a:lnTo>
                  <a:pt x="591" y="88"/>
                </a:lnTo>
                <a:lnTo>
                  <a:pt x="591" y="88"/>
                </a:lnTo>
                <a:lnTo>
                  <a:pt x="606" y="81"/>
                </a:lnTo>
                <a:lnTo>
                  <a:pt x="606" y="81"/>
                </a:lnTo>
                <a:lnTo>
                  <a:pt x="613" y="78"/>
                </a:lnTo>
                <a:lnTo>
                  <a:pt x="613" y="78"/>
                </a:lnTo>
                <a:lnTo>
                  <a:pt x="628" y="74"/>
                </a:lnTo>
                <a:lnTo>
                  <a:pt x="628" y="74"/>
                </a:lnTo>
                <a:lnTo>
                  <a:pt x="637" y="72"/>
                </a:lnTo>
                <a:lnTo>
                  <a:pt x="637" y="72"/>
                </a:lnTo>
                <a:lnTo>
                  <a:pt x="651" y="69"/>
                </a:lnTo>
                <a:lnTo>
                  <a:pt x="651" y="69"/>
                </a:lnTo>
                <a:lnTo>
                  <a:pt x="664" y="66"/>
                </a:lnTo>
                <a:lnTo>
                  <a:pt x="664" y="66"/>
                </a:lnTo>
                <a:lnTo>
                  <a:pt x="675" y="64"/>
                </a:lnTo>
                <a:lnTo>
                  <a:pt x="675" y="64"/>
                </a:lnTo>
                <a:lnTo>
                  <a:pt x="699" y="63"/>
                </a:lnTo>
                <a:lnTo>
                  <a:pt x="699" y="63"/>
                </a:lnTo>
                <a:lnTo>
                  <a:pt x="712" y="63"/>
                </a:lnTo>
                <a:lnTo>
                  <a:pt x="725" y="64"/>
                </a:lnTo>
                <a:lnTo>
                  <a:pt x="738" y="66"/>
                </a:lnTo>
                <a:lnTo>
                  <a:pt x="750" y="69"/>
                </a:lnTo>
                <a:lnTo>
                  <a:pt x="774" y="75"/>
                </a:lnTo>
                <a:lnTo>
                  <a:pt x="798" y="84"/>
                </a:lnTo>
                <a:lnTo>
                  <a:pt x="820" y="94"/>
                </a:lnTo>
                <a:lnTo>
                  <a:pt x="841" y="107"/>
                </a:lnTo>
                <a:lnTo>
                  <a:pt x="860" y="121"/>
                </a:lnTo>
                <a:lnTo>
                  <a:pt x="878" y="138"/>
                </a:lnTo>
                <a:lnTo>
                  <a:pt x="896" y="157"/>
                </a:lnTo>
                <a:lnTo>
                  <a:pt x="910" y="176"/>
                </a:lnTo>
                <a:lnTo>
                  <a:pt x="922" y="196"/>
                </a:lnTo>
                <a:lnTo>
                  <a:pt x="933" y="219"/>
                </a:lnTo>
                <a:lnTo>
                  <a:pt x="942" y="242"/>
                </a:lnTo>
                <a:lnTo>
                  <a:pt x="948" y="267"/>
                </a:lnTo>
                <a:lnTo>
                  <a:pt x="950" y="279"/>
                </a:lnTo>
                <a:lnTo>
                  <a:pt x="952" y="292"/>
                </a:lnTo>
                <a:lnTo>
                  <a:pt x="953" y="305"/>
                </a:lnTo>
                <a:lnTo>
                  <a:pt x="953" y="317"/>
                </a:lnTo>
                <a:lnTo>
                  <a:pt x="953" y="317"/>
                </a:lnTo>
                <a:lnTo>
                  <a:pt x="952" y="342"/>
                </a:lnTo>
                <a:lnTo>
                  <a:pt x="951" y="366"/>
                </a:lnTo>
                <a:lnTo>
                  <a:pt x="949" y="389"/>
                </a:lnTo>
                <a:lnTo>
                  <a:pt x="946" y="413"/>
                </a:lnTo>
                <a:lnTo>
                  <a:pt x="942" y="437"/>
                </a:lnTo>
                <a:lnTo>
                  <a:pt x="936" y="460"/>
                </a:lnTo>
                <a:lnTo>
                  <a:pt x="930" y="484"/>
                </a:lnTo>
                <a:lnTo>
                  <a:pt x="923" y="506"/>
                </a:lnTo>
                <a:lnTo>
                  <a:pt x="915" y="529"/>
                </a:lnTo>
                <a:lnTo>
                  <a:pt x="906" y="551"/>
                </a:lnTo>
                <a:lnTo>
                  <a:pt x="897" y="573"/>
                </a:lnTo>
                <a:lnTo>
                  <a:pt x="886" y="595"/>
                </a:lnTo>
                <a:lnTo>
                  <a:pt x="875" y="617"/>
                </a:lnTo>
                <a:lnTo>
                  <a:pt x="862" y="637"/>
                </a:lnTo>
                <a:lnTo>
                  <a:pt x="849" y="659"/>
                </a:lnTo>
                <a:lnTo>
                  <a:pt x="835" y="679"/>
                </a:lnTo>
                <a:lnTo>
                  <a:pt x="820" y="699"/>
                </a:lnTo>
                <a:lnTo>
                  <a:pt x="805" y="719"/>
                </a:lnTo>
                <a:lnTo>
                  <a:pt x="788" y="738"/>
                </a:lnTo>
                <a:lnTo>
                  <a:pt x="771" y="757"/>
                </a:lnTo>
                <a:lnTo>
                  <a:pt x="754" y="776"/>
                </a:lnTo>
                <a:lnTo>
                  <a:pt x="735" y="794"/>
                </a:lnTo>
                <a:lnTo>
                  <a:pt x="715" y="812"/>
                </a:lnTo>
                <a:lnTo>
                  <a:pt x="695" y="829"/>
                </a:lnTo>
                <a:lnTo>
                  <a:pt x="675" y="846"/>
                </a:lnTo>
                <a:lnTo>
                  <a:pt x="653" y="863"/>
                </a:lnTo>
                <a:lnTo>
                  <a:pt x="631" y="879"/>
                </a:lnTo>
                <a:lnTo>
                  <a:pt x="607" y="894"/>
                </a:lnTo>
                <a:lnTo>
                  <a:pt x="583" y="909"/>
                </a:lnTo>
                <a:lnTo>
                  <a:pt x="559" y="924"/>
                </a:lnTo>
                <a:lnTo>
                  <a:pt x="534" y="937"/>
                </a:lnTo>
                <a:lnTo>
                  <a:pt x="508" y="950"/>
                </a:lnTo>
                <a:lnTo>
                  <a:pt x="508" y="950"/>
                </a:lnTo>
                <a:close/>
                <a:moveTo>
                  <a:pt x="699" y="126"/>
                </a:moveTo>
                <a:lnTo>
                  <a:pt x="699" y="126"/>
                </a:lnTo>
                <a:lnTo>
                  <a:pt x="693" y="128"/>
                </a:lnTo>
                <a:lnTo>
                  <a:pt x="686" y="130"/>
                </a:lnTo>
                <a:lnTo>
                  <a:pt x="681" y="132"/>
                </a:lnTo>
                <a:lnTo>
                  <a:pt x="677" y="136"/>
                </a:lnTo>
                <a:lnTo>
                  <a:pt x="672" y="140"/>
                </a:lnTo>
                <a:lnTo>
                  <a:pt x="669" y="147"/>
                </a:lnTo>
                <a:lnTo>
                  <a:pt x="668" y="152"/>
                </a:lnTo>
                <a:lnTo>
                  <a:pt x="667" y="159"/>
                </a:lnTo>
                <a:lnTo>
                  <a:pt x="667" y="159"/>
                </a:lnTo>
                <a:lnTo>
                  <a:pt x="668" y="165"/>
                </a:lnTo>
                <a:lnTo>
                  <a:pt x="669" y="172"/>
                </a:lnTo>
                <a:lnTo>
                  <a:pt x="672" y="177"/>
                </a:lnTo>
                <a:lnTo>
                  <a:pt x="677" y="181"/>
                </a:lnTo>
                <a:lnTo>
                  <a:pt x="681" y="185"/>
                </a:lnTo>
                <a:lnTo>
                  <a:pt x="686" y="188"/>
                </a:lnTo>
                <a:lnTo>
                  <a:pt x="693" y="190"/>
                </a:lnTo>
                <a:lnTo>
                  <a:pt x="699" y="191"/>
                </a:lnTo>
                <a:lnTo>
                  <a:pt x="699" y="191"/>
                </a:lnTo>
                <a:lnTo>
                  <a:pt x="712" y="191"/>
                </a:lnTo>
                <a:lnTo>
                  <a:pt x="725" y="193"/>
                </a:lnTo>
                <a:lnTo>
                  <a:pt x="737" y="196"/>
                </a:lnTo>
                <a:lnTo>
                  <a:pt x="749" y="201"/>
                </a:lnTo>
                <a:lnTo>
                  <a:pt x="759" y="206"/>
                </a:lnTo>
                <a:lnTo>
                  <a:pt x="770" y="212"/>
                </a:lnTo>
                <a:lnTo>
                  <a:pt x="780" y="220"/>
                </a:lnTo>
                <a:lnTo>
                  <a:pt x="789" y="227"/>
                </a:lnTo>
                <a:lnTo>
                  <a:pt x="797" y="237"/>
                </a:lnTo>
                <a:lnTo>
                  <a:pt x="804" y="247"/>
                </a:lnTo>
                <a:lnTo>
                  <a:pt x="811" y="257"/>
                </a:lnTo>
                <a:lnTo>
                  <a:pt x="816" y="268"/>
                </a:lnTo>
                <a:lnTo>
                  <a:pt x="820" y="280"/>
                </a:lnTo>
                <a:lnTo>
                  <a:pt x="824" y="292"/>
                </a:lnTo>
                <a:lnTo>
                  <a:pt x="826" y="305"/>
                </a:lnTo>
                <a:lnTo>
                  <a:pt x="826" y="317"/>
                </a:lnTo>
                <a:lnTo>
                  <a:pt x="826" y="317"/>
                </a:lnTo>
                <a:lnTo>
                  <a:pt x="827" y="324"/>
                </a:lnTo>
                <a:lnTo>
                  <a:pt x="829" y="330"/>
                </a:lnTo>
                <a:lnTo>
                  <a:pt x="831" y="336"/>
                </a:lnTo>
                <a:lnTo>
                  <a:pt x="835" y="340"/>
                </a:lnTo>
                <a:lnTo>
                  <a:pt x="840" y="344"/>
                </a:lnTo>
                <a:lnTo>
                  <a:pt x="845" y="348"/>
                </a:lnTo>
                <a:lnTo>
                  <a:pt x="852" y="349"/>
                </a:lnTo>
                <a:lnTo>
                  <a:pt x="858" y="350"/>
                </a:lnTo>
                <a:lnTo>
                  <a:pt x="858" y="350"/>
                </a:lnTo>
                <a:lnTo>
                  <a:pt x="864" y="349"/>
                </a:lnTo>
                <a:lnTo>
                  <a:pt x="870" y="348"/>
                </a:lnTo>
                <a:lnTo>
                  <a:pt x="876" y="344"/>
                </a:lnTo>
                <a:lnTo>
                  <a:pt x="881" y="340"/>
                </a:lnTo>
                <a:lnTo>
                  <a:pt x="885" y="336"/>
                </a:lnTo>
                <a:lnTo>
                  <a:pt x="887" y="330"/>
                </a:lnTo>
                <a:lnTo>
                  <a:pt x="889" y="324"/>
                </a:lnTo>
                <a:lnTo>
                  <a:pt x="890" y="317"/>
                </a:lnTo>
                <a:lnTo>
                  <a:pt x="890" y="317"/>
                </a:lnTo>
                <a:lnTo>
                  <a:pt x="889" y="298"/>
                </a:lnTo>
                <a:lnTo>
                  <a:pt x="886" y="279"/>
                </a:lnTo>
                <a:lnTo>
                  <a:pt x="882" y="261"/>
                </a:lnTo>
                <a:lnTo>
                  <a:pt x="875" y="243"/>
                </a:lnTo>
                <a:lnTo>
                  <a:pt x="867" y="227"/>
                </a:lnTo>
                <a:lnTo>
                  <a:pt x="857" y="211"/>
                </a:lnTo>
                <a:lnTo>
                  <a:pt x="846" y="196"/>
                </a:lnTo>
                <a:lnTo>
                  <a:pt x="833" y="183"/>
                </a:lnTo>
                <a:lnTo>
                  <a:pt x="820" y="170"/>
                </a:lnTo>
                <a:lnTo>
                  <a:pt x="805" y="160"/>
                </a:lnTo>
                <a:lnTo>
                  <a:pt x="789" y="150"/>
                </a:lnTo>
                <a:lnTo>
                  <a:pt x="773" y="142"/>
                </a:lnTo>
                <a:lnTo>
                  <a:pt x="756" y="135"/>
                </a:lnTo>
                <a:lnTo>
                  <a:pt x="738" y="131"/>
                </a:lnTo>
                <a:lnTo>
                  <a:pt x="719" y="128"/>
                </a:lnTo>
                <a:lnTo>
                  <a:pt x="699" y="126"/>
                </a:lnTo>
                <a:lnTo>
                  <a:pt x="699" y="126"/>
                </a:lnTo>
                <a:close/>
              </a:path>
            </a:pathLst>
          </a:custGeom>
          <a:solidFill>
            <a:srgbClr val="BCA89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38" name="Freeform 84"/>
          <p:cNvSpPr>
            <a:spLocks noEditPoints="1"/>
          </p:cNvSpPr>
          <p:nvPr/>
        </p:nvSpPr>
        <p:spPr bwMode="auto">
          <a:xfrm>
            <a:off x="4977167" y="5249484"/>
            <a:ext cx="602055" cy="602055"/>
          </a:xfrm>
          <a:custGeom>
            <a:avLst/>
            <a:gdLst>
              <a:gd name="T0" fmla="*/ 1017 w 1019"/>
              <a:gd name="T1" fmla="*/ 375 h 1017"/>
              <a:gd name="T2" fmla="*/ 1014 w 1019"/>
              <a:gd name="T3" fmla="*/ 366 h 1017"/>
              <a:gd name="T4" fmla="*/ 757 w 1019"/>
              <a:gd name="T5" fmla="*/ 13 h 1017"/>
              <a:gd name="T6" fmla="*/ 750 w 1019"/>
              <a:gd name="T7" fmla="*/ 6 h 1017"/>
              <a:gd name="T8" fmla="*/ 749 w 1019"/>
              <a:gd name="T9" fmla="*/ 5 h 1017"/>
              <a:gd name="T10" fmla="*/ 739 w 1019"/>
              <a:gd name="T11" fmla="*/ 1 h 1017"/>
              <a:gd name="T12" fmla="*/ 739 w 1019"/>
              <a:gd name="T13" fmla="*/ 1 h 1017"/>
              <a:gd name="T14" fmla="*/ 286 w 1019"/>
              <a:gd name="T15" fmla="*/ 0 h 1017"/>
              <a:gd name="T16" fmla="*/ 279 w 1019"/>
              <a:gd name="T17" fmla="*/ 1 h 1017"/>
              <a:gd name="T18" fmla="*/ 278 w 1019"/>
              <a:gd name="T19" fmla="*/ 1 h 1017"/>
              <a:gd name="T20" fmla="*/ 269 w 1019"/>
              <a:gd name="T21" fmla="*/ 5 h 1017"/>
              <a:gd name="T22" fmla="*/ 267 w 1019"/>
              <a:gd name="T23" fmla="*/ 6 h 1017"/>
              <a:gd name="T24" fmla="*/ 6 w 1019"/>
              <a:gd name="T25" fmla="*/ 363 h 1017"/>
              <a:gd name="T26" fmla="*/ 5 w 1019"/>
              <a:gd name="T27" fmla="*/ 365 h 1017"/>
              <a:gd name="T28" fmla="*/ 3 w 1019"/>
              <a:gd name="T29" fmla="*/ 369 h 1017"/>
              <a:gd name="T30" fmla="*/ 1 w 1019"/>
              <a:gd name="T31" fmla="*/ 373 h 1017"/>
              <a:gd name="T32" fmla="*/ 0 w 1019"/>
              <a:gd name="T33" fmla="*/ 382 h 1017"/>
              <a:gd name="T34" fmla="*/ 0 w 1019"/>
              <a:gd name="T35" fmla="*/ 386 h 1017"/>
              <a:gd name="T36" fmla="*/ 3 w 1019"/>
              <a:gd name="T37" fmla="*/ 395 h 1017"/>
              <a:gd name="T38" fmla="*/ 4 w 1019"/>
              <a:gd name="T39" fmla="*/ 396 h 1017"/>
              <a:gd name="T40" fmla="*/ 7 w 1019"/>
              <a:gd name="T41" fmla="*/ 401 h 1017"/>
              <a:gd name="T42" fmla="*/ 485 w 1019"/>
              <a:gd name="T43" fmla="*/ 1007 h 1017"/>
              <a:gd name="T44" fmla="*/ 490 w 1019"/>
              <a:gd name="T45" fmla="*/ 1011 h 1017"/>
              <a:gd name="T46" fmla="*/ 493 w 1019"/>
              <a:gd name="T47" fmla="*/ 1013 h 1017"/>
              <a:gd name="T48" fmla="*/ 496 w 1019"/>
              <a:gd name="T49" fmla="*/ 1015 h 1017"/>
              <a:gd name="T50" fmla="*/ 501 w 1019"/>
              <a:gd name="T51" fmla="*/ 1017 h 1017"/>
              <a:gd name="T52" fmla="*/ 509 w 1019"/>
              <a:gd name="T53" fmla="*/ 1017 h 1017"/>
              <a:gd name="T54" fmla="*/ 509 w 1019"/>
              <a:gd name="T55" fmla="*/ 1017 h 1017"/>
              <a:gd name="T56" fmla="*/ 515 w 1019"/>
              <a:gd name="T57" fmla="*/ 1017 h 1017"/>
              <a:gd name="T58" fmla="*/ 518 w 1019"/>
              <a:gd name="T59" fmla="*/ 1016 h 1017"/>
              <a:gd name="T60" fmla="*/ 524 w 1019"/>
              <a:gd name="T61" fmla="*/ 1013 h 1017"/>
              <a:gd name="T62" fmla="*/ 525 w 1019"/>
              <a:gd name="T63" fmla="*/ 1013 h 1017"/>
              <a:gd name="T64" fmla="*/ 532 w 1019"/>
              <a:gd name="T65" fmla="*/ 1007 h 1017"/>
              <a:gd name="T66" fmla="*/ 1008 w 1019"/>
              <a:gd name="T67" fmla="*/ 404 h 1017"/>
              <a:gd name="T68" fmla="*/ 1015 w 1019"/>
              <a:gd name="T69" fmla="*/ 394 h 1017"/>
              <a:gd name="T70" fmla="*/ 1019 w 1019"/>
              <a:gd name="T71" fmla="*/ 382 h 1017"/>
              <a:gd name="T72" fmla="*/ 691 w 1019"/>
              <a:gd name="T73" fmla="*/ 63 h 1017"/>
              <a:gd name="T74" fmla="*/ 327 w 1019"/>
              <a:gd name="T75" fmla="*/ 63 h 1017"/>
              <a:gd name="T76" fmla="*/ 328 w 1019"/>
              <a:gd name="T77" fmla="*/ 350 h 1017"/>
              <a:gd name="T78" fmla="*/ 97 w 1019"/>
              <a:gd name="T79" fmla="*/ 413 h 1017"/>
              <a:gd name="T80" fmla="*/ 97 w 1019"/>
              <a:gd name="T81" fmla="*/ 413 h 1017"/>
              <a:gd name="T82" fmla="*/ 610 w 1019"/>
              <a:gd name="T83" fmla="*/ 413 h 1017"/>
              <a:gd name="T84" fmla="*/ 675 w 1019"/>
              <a:gd name="T85" fmla="*/ 413 h 1017"/>
              <a:gd name="T86" fmla="*/ 689 w 1019"/>
              <a:gd name="T87" fmla="*/ 350 h 1017"/>
              <a:gd name="T88" fmla="*/ 689 w 1019"/>
              <a:gd name="T89" fmla="*/ 35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19" h="1017">
                <a:moveTo>
                  <a:pt x="1018" y="376"/>
                </a:moveTo>
                <a:lnTo>
                  <a:pt x="1018" y="376"/>
                </a:lnTo>
                <a:lnTo>
                  <a:pt x="1017" y="375"/>
                </a:lnTo>
                <a:lnTo>
                  <a:pt x="1017" y="375"/>
                </a:lnTo>
                <a:lnTo>
                  <a:pt x="1015" y="371"/>
                </a:lnTo>
                <a:lnTo>
                  <a:pt x="1014" y="366"/>
                </a:lnTo>
                <a:lnTo>
                  <a:pt x="1011" y="363"/>
                </a:lnTo>
                <a:lnTo>
                  <a:pt x="1008" y="358"/>
                </a:lnTo>
                <a:lnTo>
                  <a:pt x="757" y="13"/>
                </a:lnTo>
                <a:lnTo>
                  <a:pt x="757" y="13"/>
                </a:lnTo>
                <a:lnTo>
                  <a:pt x="754" y="10"/>
                </a:lnTo>
                <a:lnTo>
                  <a:pt x="750" y="6"/>
                </a:lnTo>
                <a:lnTo>
                  <a:pt x="750" y="6"/>
                </a:lnTo>
                <a:lnTo>
                  <a:pt x="749" y="5"/>
                </a:lnTo>
                <a:lnTo>
                  <a:pt x="749" y="5"/>
                </a:lnTo>
                <a:lnTo>
                  <a:pt x="744" y="2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1" y="0"/>
                </a:lnTo>
                <a:lnTo>
                  <a:pt x="286" y="0"/>
                </a:lnTo>
                <a:lnTo>
                  <a:pt x="286" y="0"/>
                </a:lnTo>
                <a:lnTo>
                  <a:pt x="279" y="1"/>
                </a:lnTo>
                <a:lnTo>
                  <a:pt x="279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3" y="2"/>
                </a:lnTo>
                <a:lnTo>
                  <a:pt x="269" y="5"/>
                </a:lnTo>
                <a:lnTo>
                  <a:pt x="269" y="5"/>
                </a:lnTo>
                <a:lnTo>
                  <a:pt x="267" y="6"/>
                </a:lnTo>
                <a:lnTo>
                  <a:pt x="267" y="6"/>
                </a:lnTo>
                <a:lnTo>
                  <a:pt x="263" y="10"/>
                </a:lnTo>
                <a:lnTo>
                  <a:pt x="260" y="13"/>
                </a:lnTo>
                <a:lnTo>
                  <a:pt x="6" y="363"/>
                </a:lnTo>
                <a:lnTo>
                  <a:pt x="6" y="363"/>
                </a:lnTo>
                <a:lnTo>
                  <a:pt x="5" y="365"/>
                </a:lnTo>
                <a:lnTo>
                  <a:pt x="5" y="365"/>
                </a:lnTo>
                <a:lnTo>
                  <a:pt x="3" y="368"/>
                </a:lnTo>
                <a:lnTo>
                  <a:pt x="3" y="368"/>
                </a:lnTo>
                <a:lnTo>
                  <a:pt x="3" y="369"/>
                </a:lnTo>
                <a:lnTo>
                  <a:pt x="3" y="369"/>
                </a:lnTo>
                <a:lnTo>
                  <a:pt x="1" y="373"/>
                </a:lnTo>
                <a:lnTo>
                  <a:pt x="1" y="373"/>
                </a:lnTo>
                <a:lnTo>
                  <a:pt x="0" y="378"/>
                </a:lnTo>
                <a:lnTo>
                  <a:pt x="0" y="378"/>
                </a:lnTo>
                <a:lnTo>
                  <a:pt x="0" y="382"/>
                </a:lnTo>
                <a:lnTo>
                  <a:pt x="0" y="382"/>
                </a:lnTo>
                <a:lnTo>
                  <a:pt x="0" y="386"/>
                </a:lnTo>
                <a:lnTo>
                  <a:pt x="0" y="386"/>
                </a:lnTo>
                <a:lnTo>
                  <a:pt x="1" y="390"/>
                </a:lnTo>
                <a:lnTo>
                  <a:pt x="1" y="390"/>
                </a:lnTo>
                <a:lnTo>
                  <a:pt x="3" y="395"/>
                </a:lnTo>
                <a:lnTo>
                  <a:pt x="3" y="395"/>
                </a:lnTo>
                <a:lnTo>
                  <a:pt x="4" y="396"/>
                </a:lnTo>
                <a:lnTo>
                  <a:pt x="4" y="396"/>
                </a:lnTo>
                <a:lnTo>
                  <a:pt x="5" y="398"/>
                </a:lnTo>
                <a:lnTo>
                  <a:pt x="5" y="398"/>
                </a:lnTo>
                <a:lnTo>
                  <a:pt x="7" y="401"/>
                </a:lnTo>
                <a:lnTo>
                  <a:pt x="483" y="1005"/>
                </a:lnTo>
                <a:lnTo>
                  <a:pt x="483" y="1005"/>
                </a:lnTo>
                <a:lnTo>
                  <a:pt x="485" y="1007"/>
                </a:lnTo>
                <a:lnTo>
                  <a:pt x="485" y="1007"/>
                </a:lnTo>
                <a:lnTo>
                  <a:pt x="490" y="1011"/>
                </a:lnTo>
                <a:lnTo>
                  <a:pt x="490" y="1011"/>
                </a:lnTo>
                <a:lnTo>
                  <a:pt x="492" y="1013"/>
                </a:lnTo>
                <a:lnTo>
                  <a:pt x="492" y="1013"/>
                </a:lnTo>
                <a:lnTo>
                  <a:pt x="493" y="1013"/>
                </a:lnTo>
                <a:lnTo>
                  <a:pt x="493" y="1013"/>
                </a:lnTo>
                <a:lnTo>
                  <a:pt x="496" y="1015"/>
                </a:lnTo>
                <a:lnTo>
                  <a:pt x="496" y="1015"/>
                </a:lnTo>
                <a:lnTo>
                  <a:pt x="500" y="1016"/>
                </a:lnTo>
                <a:lnTo>
                  <a:pt x="500" y="1016"/>
                </a:lnTo>
                <a:lnTo>
                  <a:pt x="501" y="1017"/>
                </a:lnTo>
                <a:lnTo>
                  <a:pt x="501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15" y="1017"/>
                </a:lnTo>
                <a:lnTo>
                  <a:pt x="515" y="1017"/>
                </a:lnTo>
                <a:lnTo>
                  <a:pt x="518" y="1016"/>
                </a:lnTo>
                <a:lnTo>
                  <a:pt x="518" y="1016"/>
                </a:lnTo>
                <a:lnTo>
                  <a:pt x="521" y="1015"/>
                </a:lnTo>
                <a:lnTo>
                  <a:pt x="521" y="1015"/>
                </a:lnTo>
                <a:lnTo>
                  <a:pt x="524" y="1013"/>
                </a:lnTo>
                <a:lnTo>
                  <a:pt x="524" y="1013"/>
                </a:lnTo>
                <a:lnTo>
                  <a:pt x="525" y="1013"/>
                </a:lnTo>
                <a:lnTo>
                  <a:pt x="525" y="1013"/>
                </a:lnTo>
                <a:lnTo>
                  <a:pt x="527" y="1011"/>
                </a:lnTo>
                <a:lnTo>
                  <a:pt x="527" y="1011"/>
                </a:lnTo>
                <a:lnTo>
                  <a:pt x="532" y="1007"/>
                </a:lnTo>
                <a:lnTo>
                  <a:pt x="532" y="1007"/>
                </a:lnTo>
                <a:lnTo>
                  <a:pt x="534" y="1005"/>
                </a:lnTo>
                <a:lnTo>
                  <a:pt x="1008" y="404"/>
                </a:lnTo>
                <a:lnTo>
                  <a:pt x="1008" y="404"/>
                </a:lnTo>
                <a:lnTo>
                  <a:pt x="1012" y="400"/>
                </a:lnTo>
                <a:lnTo>
                  <a:pt x="1015" y="394"/>
                </a:lnTo>
                <a:lnTo>
                  <a:pt x="1018" y="388"/>
                </a:lnTo>
                <a:lnTo>
                  <a:pt x="1019" y="382"/>
                </a:lnTo>
                <a:lnTo>
                  <a:pt x="1019" y="382"/>
                </a:lnTo>
                <a:lnTo>
                  <a:pt x="1018" y="376"/>
                </a:lnTo>
                <a:lnTo>
                  <a:pt x="1018" y="376"/>
                </a:lnTo>
                <a:close/>
                <a:moveTo>
                  <a:pt x="691" y="63"/>
                </a:moveTo>
                <a:lnTo>
                  <a:pt x="625" y="350"/>
                </a:lnTo>
                <a:lnTo>
                  <a:pt x="393" y="350"/>
                </a:lnTo>
                <a:lnTo>
                  <a:pt x="327" y="63"/>
                </a:lnTo>
                <a:lnTo>
                  <a:pt x="691" y="63"/>
                </a:lnTo>
                <a:close/>
                <a:moveTo>
                  <a:pt x="271" y="106"/>
                </a:moveTo>
                <a:lnTo>
                  <a:pt x="328" y="350"/>
                </a:lnTo>
                <a:lnTo>
                  <a:pt x="94" y="350"/>
                </a:lnTo>
                <a:lnTo>
                  <a:pt x="271" y="106"/>
                </a:lnTo>
                <a:close/>
                <a:moveTo>
                  <a:pt x="97" y="413"/>
                </a:moveTo>
                <a:lnTo>
                  <a:pt x="343" y="413"/>
                </a:lnTo>
                <a:lnTo>
                  <a:pt x="446" y="854"/>
                </a:lnTo>
                <a:lnTo>
                  <a:pt x="97" y="413"/>
                </a:lnTo>
                <a:close/>
                <a:moveTo>
                  <a:pt x="509" y="845"/>
                </a:moveTo>
                <a:lnTo>
                  <a:pt x="408" y="413"/>
                </a:lnTo>
                <a:lnTo>
                  <a:pt x="610" y="413"/>
                </a:lnTo>
                <a:lnTo>
                  <a:pt x="509" y="845"/>
                </a:lnTo>
                <a:close/>
                <a:moveTo>
                  <a:pt x="572" y="854"/>
                </a:moveTo>
                <a:lnTo>
                  <a:pt x="675" y="413"/>
                </a:lnTo>
                <a:lnTo>
                  <a:pt x="920" y="413"/>
                </a:lnTo>
                <a:lnTo>
                  <a:pt x="572" y="854"/>
                </a:lnTo>
                <a:close/>
                <a:moveTo>
                  <a:pt x="689" y="350"/>
                </a:moveTo>
                <a:lnTo>
                  <a:pt x="746" y="106"/>
                </a:lnTo>
                <a:lnTo>
                  <a:pt x="923" y="350"/>
                </a:lnTo>
                <a:lnTo>
                  <a:pt x="689" y="350"/>
                </a:lnTo>
                <a:close/>
              </a:path>
            </a:pathLst>
          </a:custGeom>
          <a:solidFill>
            <a:srgbClr val="BCA89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28" name="TextBox 24"/>
          <p:cNvSpPr txBox="1"/>
          <p:nvPr/>
        </p:nvSpPr>
        <p:spPr>
          <a:xfrm>
            <a:off x="8894682" y="2443115"/>
            <a:ext cx="2735100" cy="377395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marL="0" marR="0" lvl="0" indent="0" algn="l" defTabSz="12179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小车转弯的三种方式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sym typeface="思源黑体" panose="020B0500000000000000" pitchFamily="34" charset="-122"/>
            </a:endParaRPr>
          </a:p>
        </p:txBody>
      </p:sp>
      <p:sp>
        <p:nvSpPr>
          <p:cNvPr id="29" name="TextBox 24"/>
          <p:cNvSpPr txBox="1"/>
          <p:nvPr/>
        </p:nvSpPr>
        <p:spPr>
          <a:xfrm>
            <a:off x="8609868" y="3565880"/>
            <a:ext cx="3297704" cy="1023726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lvl="0" defTabSz="1217930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第一步：从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A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直行到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B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点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sym typeface="思源黑体" panose="020B0500000000000000" pitchFamily="34" charset="-122"/>
            </a:endParaRPr>
          </a:p>
          <a:p>
            <a:pPr lvl="0" defTabSz="1217930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第二步：在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B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点向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C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点方向转弯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sym typeface="思源黑体" panose="020B0500000000000000" pitchFamily="34" charset="-122"/>
            </a:endParaRPr>
          </a:p>
          <a:p>
            <a:pPr lvl="0" defTabSz="1217930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第三步：让小车直行到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C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375471" y="271735"/>
            <a:ext cx="3441057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3200" spc="225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情景描述</a:t>
            </a:r>
            <a:endParaRPr sz="3200" spc="225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670548" y="977900"/>
            <a:ext cx="850902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24"/>
          <p:cNvSpPr txBox="1"/>
          <p:nvPr/>
        </p:nvSpPr>
        <p:spPr>
          <a:xfrm>
            <a:off x="1365160" y="1968811"/>
            <a:ext cx="9461677" cy="1319961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lvl="0" defTabSz="1217930">
              <a:lnSpc>
                <a:spcPct val="200000"/>
              </a:lnSpc>
              <a:defRPr/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       除了直行，转弯也是小车必备的基本功能之一。通过控制左右轮子的速度来实现转弯，两个轮子的速度和转向不同，转弯的状态也不同。如果要转动特定的角度，设置的时间和速度也不一样。本节课就来研究如何让小车转弯，任务如下：首先让小车从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A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点直行到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B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点，然后转动一定的角度朝向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C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点方向，接着再次直行，最后要求停止到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C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点。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sym typeface="思源黑体" panose="020B0500000000000000" pitchFamily="34" charset="-122"/>
            </a:endParaRPr>
          </a:p>
        </p:txBody>
      </p:sp>
      <p:pic>
        <p:nvPicPr>
          <p:cNvPr id="2050" name="图片 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614" y="3653654"/>
            <a:ext cx="527685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4375471" y="271735"/>
            <a:ext cx="3441057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spc="225" dirty="0">
                <a:solidFill>
                  <a:prstClr val="black">
                    <a:lumMod val="75000"/>
                    <a:lumOff val="25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知识与概念</a:t>
            </a:r>
            <a:endParaRPr kumimoji="0" sz="3200" b="0" i="0" u="none" strike="noStrike" kern="1200" cap="none" spc="225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  <a:sym typeface="+mn-lt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5670548" y="977900"/>
            <a:ext cx="850902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4"/>
          <p:cNvSpPr txBox="1"/>
          <p:nvPr/>
        </p:nvSpPr>
        <p:spPr>
          <a:xfrm>
            <a:off x="785715" y="1235171"/>
            <a:ext cx="10970855" cy="889073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lvl="0" defTabSz="1217930">
              <a:lnSpc>
                <a:spcPct val="200000"/>
              </a:lnSpc>
              <a:defRPr/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要让智能小车转弯，可以通过控制左右两个轮子的速度来实现。两个轮子的速度差不一样，小车转弯时的状态也不同，常见的有以下三种（以驾驶员的视角）：</a:t>
            </a:r>
            <a:endParaRPr lang="zh-CN" altLang="en-US" sz="1400" dirty="0">
              <a:solidFill>
                <a:prstClr val="black">
                  <a:lumMod val="75000"/>
                  <a:lumOff val="25000"/>
                </a:prst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sym typeface="思源黑体" panose="020B0500000000000000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980688" y="2011491"/>
          <a:ext cx="5849803" cy="4197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2112"/>
                <a:gridCol w="2216783"/>
                <a:gridCol w="3260908"/>
              </a:tblGrid>
              <a:tr h="32258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1050" kern="100">
                          <a:effectLst/>
                        </a:rPr>
                        <a:t>转弯方式</a:t>
                      </a:r>
                      <a:endParaRPr lang="zh-CN" sz="105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1050" kern="100">
                          <a:effectLst/>
                        </a:rPr>
                        <a:t>智能小车运动状态</a:t>
                      </a:r>
                      <a:endParaRPr lang="zh-CN" sz="105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7998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1</a:t>
                      </a:r>
                      <a:endParaRPr lang="zh-CN" sz="105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050" kern="100" dirty="0">
                          <a:effectLst/>
                        </a:rPr>
                        <a:t>左侧轮子反转（电机反转），同时右侧轮子用同样的速度反转（电机反转）；小车往右绕中心轴原地转圈。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35853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2</a:t>
                      </a:r>
                      <a:endParaRPr lang="zh-CN" sz="105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050" kern="100" dirty="0">
                          <a:effectLst/>
                        </a:rPr>
                        <a:t>左侧轮子反转，右侧轮子不动；小车绕右侧轮子转圈。</a:t>
                      </a: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3661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3</a:t>
                      </a:r>
                      <a:endParaRPr lang="zh-CN" sz="105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50" kern="100" dirty="0">
                          <a:effectLst/>
                        </a:rPr>
                        <a:t>左侧轮子快速反转，右侧轮子慢速正转；小车向着右前方偏转。</a:t>
                      </a:r>
                      <a:endParaRPr lang="zh-CN" sz="105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3075" name="图片 142" descr="3-a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1" t="5482" r="8363" b="10542"/>
          <a:stretch>
            <a:fillRect/>
          </a:stretch>
        </p:blipFill>
        <p:spPr bwMode="auto">
          <a:xfrm>
            <a:off x="3824786" y="2430784"/>
            <a:ext cx="1147808" cy="109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图片 143" descr="3-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1" t="5859" r="10031" b="10463"/>
          <a:stretch>
            <a:fillRect/>
          </a:stretch>
        </p:blipFill>
        <p:spPr bwMode="auto">
          <a:xfrm>
            <a:off x="3824786" y="3672192"/>
            <a:ext cx="1228771" cy="119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图片 144" descr="3-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" t="4559" r="8366" b="4208"/>
          <a:stretch>
            <a:fillRect/>
          </a:stretch>
        </p:blipFill>
        <p:spPr bwMode="auto">
          <a:xfrm>
            <a:off x="4067719" y="5041102"/>
            <a:ext cx="90487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4375471" y="271735"/>
            <a:ext cx="3441057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225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知识与概念</a:t>
            </a:r>
            <a:endParaRPr kumimoji="0" sz="3200" b="0" i="0" u="none" strike="noStrike" kern="1200" cap="none" spc="225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  <a:sym typeface="+mn-lt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5670548" y="977900"/>
            <a:ext cx="850902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4"/>
          <p:cNvSpPr txBox="1"/>
          <p:nvPr/>
        </p:nvSpPr>
        <p:spPr>
          <a:xfrm>
            <a:off x="3163155" y="1340957"/>
            <a:ext cx="7173919" cy="377395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lvl="0" defTabSz="1217930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将下面程序下载至小车中，观察左右轮的速度和小车的运动状态，并记录在下表中。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40205" y="1120462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  <a:cs typeface="+mn-cs"/>
              </a:rPr>
              <a:t>试一试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</a:endParaRPr>
          </a:p>
        </p:txBody>
      </p:sp>
      <p:sp>
        <p:nvSpPr>
          <p:cNvPr id="9" name="Shape"/>
          <p:cNvSpPr/>
          <p:nvPr/>
        </p:nvSpPr>
        <p:spPr>
          <a:xfrm>
            <a:off x="419676" y="1082650"/>
            <a:ext cx="660400" cy="660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291"/>
                </a:moveTo>
                <a:lnTo>
                  <a:pt x="18655" y="7364"/>
                </a:lnTo>
                <a:cubicBezTo>
                  <a:pt x="19739" y="7364"/>
                  <a:pt x="20618" y="8243"/>
                  <a:pt x="20618" y="9327"/>
                </a:cubicBezTo>
                <a:cubicBezTo>
                  <a:pt x="20618" y="10412"/>
                  <a:pt x="19739" y="11291"/>
                  <a:pt x="18655" y="11291"/>
                </a:cubicBezTo>
                <a:moveTo>
                  <a:pt x="17673" y="17182"/>
                </a:moveTo>
                <a:cubicBezTo>
                  <a:pt x="17673" y="17453"/>
                  <a:pt x="17453" y="17673"/>
                  <a:pt x="17182" y="17673"/>
                </a:cubicBezTo>
                <a:cubicBezTo>
                  <a:pt x="16911" y="17673"/>
                  <a:pt x="16691" y="17453"/>
                  <a:pt x="16691" y="17182"/>
                </a:cubicBezTo>
                <a:lnTo>
                  <a:pt x="16691" y="1473"/>
                </a:lnTo>
                <a:cubicBezTo>
                  <a:pt x="16691" y="1202"/>
                  <a:pt x="16911" y="982"/>
                  <a:pt x="17182" y="982"/>
                </a:cubicBezTo>
                <a:cubicBezTo>
                  <a:pt x="17453" y="982"/>
                  <a:pt x="17673" y="1202"/>
                  <a:pt x="17673" y="1473"/>
                </a:cubicBezTo>
                <a:cubicBezTo>
                  <a:pt x="17673" y="1473"/>
                  <a:pt x="17673" y="17182"/>
                  <a:pt x="17673" y="17182"/>
                </a:cubicBezTo>
                <a:close/>
                <a:moveTo>
                  <a:pt x="15709" y="15780"/>
                </a:moveTo>
                <a:lnTo>
                  <a:pt x="8836" y="13718"/>
                </a:lnTo>
                <a:lnTo>
                  <a:pt x="8836" y="4937"/>
                </a:lnTo>
                <a:lnTo>
                  <a:pt x="15709" y="2875"/>
                </a:lnTo>
                <a:cubicBezTo>
                  <a:pt x="15709" y="2875"/>
                  <a:pt x="15709" y="15780"/>
                  <a:pt x="15709" y="15780"/>
                </a:cubicBezTo>
                <a:close/>
                <a:moveTo>
                  <a:pt x="9479" y="19636"/>
                </a:moveTo>
                <a:lnTo>
                  <a:pt x="9697" y="20618"/>
                </a:lnTo>
                <a:lnTo>
                  <a:pt x="6775" y="20618"/>
                </a:lnTo>
                <a:lnTo>
                  <a:pt x="6558" y="19636"/>
                </a:lnTo>
                <a:cubicBezTo>
                  <a:pt x="6558" y="19636"/>
                  <a:pt x="9479" y="19636"/>
                  <a:pt x="9479" y="19636"/>
                </a:cubicBezTo>
                <a:close/>
                <a:moveTo>
                  <a:pt x="6339" y="18655"/>
                </a:moveTo>
                <a:lnTo>
                  <a:pt x="5356" y="14232"/>
                </a:lnTo>
                <a:lnTo>
                  <a:pt x="8176" y="14545"/>
                </a:lnTo>
                <a:lnTo>
                  <a:pt x="8360" y="14600"/>
                </a:lnTo>
                <a:lnTo>
                  <a:pt x="9260" y="18655"/>
                </a:lnTo>
                <a:cubicBezTo>
                  <a:pt x="9260" y="18655"/>
                  <a:pt x="6339" y="18655"/>
                  <a:pt x="6339" y="18655"/>
                </a:cubicBezTo>
                <a:close/>
                <a:moveTo>
                  <a:pt x="982" y="12764"/>
                </a:moveTo>
                <a:lnTo>
                  <a:pt x="982" y="10800"/>
                </a:lnTo>
                <a:lnTo>
                  <a:pt x="3436" y="10800"/>
                </a:lnTo>
                <a:cubicBezTo>
                  <a:pt x="3707" y="10800"/>
                  <a:pt x="3927" y="10581"/>
                  <a:pt x="3927" y="10309"/>
                </a:cubicBezTo>
                <a:cubicBezTo>
                  <a:pt x="3927" y="10038"/>
                  <a:pt x="3707" y="9818"/>
                  <a:pt x="3436" y="9818"/>
                </a:cubicBezTo>
                <a:lnTo>
                  <a:pt x="982" y="9818"/>
                </a:lnTo>
                <a:lnTo>
                  <a:pt x="982" y="8836"/>
                </a:lnTo>
                <a:lnTo>
                  <a:pt x="2455" y="8836"/>
                </a:lnTo>
                <a:cubicBezTo>
                  <a:pt x="2725" y="8836"/>
                  <a:pt x="2945" y="8617"/>
                  <a:pt x="2945" y="8345"/>
                </a:cubicBezTo>
                <a:cubicBezTo>
                  <a:pt x="2945" y="8075"/>
                  <a:pt x="2725" y="7855"/>
                  <a:pt x="2455" y="7855"/>
                </a:cubicBezTo>
                <a:lnTo>
                  <a:pt x="982" y="7855"/>
                </a:lnTo>
                <a:lnTo>
                  <a:pt x="982" y="5891"/>
                </a:lnTo>
                <a:lnTo>
                  <a:pt x="7855" y="5128"/>
                </a:lnTo>
                <a:lnTo>
                  <a:pt x="7855" y="13528"/>
                </a:lnTo>
                <a:cubicBezTo>
                  <a:pt x="7855" y="13528"/>
                  <a:pt x="982" y="12764"/>
                  <a:pt x="982" y="12764"/>
                </a:cubicBezTo>
                <a:close/>
                <a:moveTo>
                  <a:pt x="18655" y="6382"/>
                </a:moveTo>
                <a:lnTo>
                  <a:pt x="18655" y="1473"/>
                </a:lnTo>
                <a:cubicBezTo>
                  <a:pt x="18655" y="659"/>
                  <a:pt x="17995" y="0"/>
                  <a:pt x="17182" y="0"/>
                </a:cubicBezTo>
                <a:cubicBezTo>
                  <a:pt x="16368" y="0"/>
                  <a:pt x="15709" y="659"/>
                  <a:pt x="15709" y="1473"/>
                </a:cubicBezTo>
                <a:lnTo>
                  <a:pt x="15709" y="1850"/>
                </a:lnTo>
                <a:lnTo>
                  <a:pt x="8175" y="4110"/>
                </a:ln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12764"/>
                </a:lnTo>
                <a:cubicBezTo>
                  <a:pt x="0" y="13306"/>
                  <a:pt x="440" y="13745"/>
                  <a:pt x="982" y="13745"/>
                </a:cubicBezTo>
                <a:lnTo>
                  <a:pt x="4325" y="14117"/>
                </a:lnTo>
                <a:lnTo>
                  <a:pt x="5903" y="21216"/>
                </a:lnTo>
                <a:lnTo>
                  <a:pt x="5912" y="21214"/>
                </a:lnTo>
                <a:cubicBezTo>
                  <a:pt x="5961" y="21433"/>
                  <a:pt x="6148" y="21600"/>
                  <a:pt x="6382" y="21600"/>
                </a:cubicBezTo>
                <a:lnTo>
                  <a:pt x="10309" y="21600"/>
                </a:lnTo>
                <a:cubicBezTo>
                  <a:pt x="10580" y="21600"/>
                  <a:pt x="10800" y="21381"/>
                  <a:pt x="10800" y="21109"/>
                </a:cubicBezTo>
                <a:cubicBezTo>
                  <a:pt x="10800" y="21072"/>
                  <a:pt x="10787" y="21039"/>
                  <a:pt x="10779" y="21005"/>
                </a:cubicBezTo>
                <a:lnTo>
                  <a:pt x="10788" y="21003"/>
                </a:lnTo>
                <a:lnTo>
                  <a:pt x="9437" y="14923"/>
                </a:lnTo>
                <a:lnTo>
                  <a:pt x="15709" y="16805"/>
                </a:lnTo>
                <a:lnTo>
                  <a:pt x="15709" y="17182"/>
                </a:lnTo>
                <a:cubicBezTo>
                  <a:pt x="15709" y="17995"/>
                  <a:pt x="16368" y="18655"/>
                  <a:pt x="17182" y="18655"/>
                </a:cubicBezTo>
                <a:cubicBezTo>
                  <a:pt x="17995" y="18655"/>
                  <a:pt x="18655" y="17995"/>
                  <a:pt x="18655" y="17182"/>
                </a:cubicBezTo>
                <a:lnTo>
                  <a:pt x="18655" y="12273"/>
                </a:lnTo>
                <a:cubicBezTo>
                  <a:pt x="20281" y="12273"/>
                  <a:pt x="21600" y="10954"/>
                  <a:pt x="21600" y="9327"/>
                </a:cubicBezTo>
                <a:cubicBezTo>
                  <a:pt x="21600" y="7701"/>
                  <a:pt x="20281" y="6382"/>
                  <a:pt x="18655" y="6382"/>
                </a:cubicBezTo>
              </a:path>
            </a:pathLst>
          </a:custGeom>
          <a:solidFill>
            <a:srgbClr val="BCA890"/>
          </a:solidFill>
          <a:ln w="12700">
            <a:miter lim="400000"/>
          </a:ln>
        </p:spPr>
        <p:txBody>
          <a:bodyPr lIns="76200" tIns="76200" rIns="76200" bIns="7620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b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36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sym typeface="Gill Sans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3390264" y="2162447"/>
          <a:ext cx="5411470" cy="43167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4475"/>
                <a:gridCol w="2491105"/>
                <a:gridCol w="1354455"/>
                <a:gridCol w="1321435"/>
              </a:tblGrid>
              <a:tr h="32258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1050" kern="100">
                          <a:effectLst/>
                        </a:rPr>
                        <a:t>程序</a:t>
                      </a:r>
                      <a:endParaRPr lang="zh-CN" sz="105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1050" kern="100" dirty="0">
                          <a:effectLst/>
                        </a:rPr>
                        <a:t>左右轮状态</a:t>
                      </a:r>
                      <a:endParaRPr lang="zh-CN" sz="105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1050" kern="100">
                          <a:effectLst/>
                        </a:rPr>
                        <a:t>小车运动状态</a:t>
                      </a:r>
                      <a:endParaRPr lang="zh-CN" sz="105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2061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1</a:t>
                      </a:r>
                      <a:endParaRPr lang="zh-CN" sz="105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50" kern="100" dirty="0">
                          <a:effectLst/>
                        </a:rPr>
                        <a:t>左轮逆时针反转向前</a:t>
                      </a:r>
                      <a:endParaRPr lang="zh-CN" altLang="en-US" sz="105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50" kern="100" dirty="0">
                          <a:effectLst/>
                        </a:rPr>
                        <a:t>右轮逆时针反转向后</a:t>
                      </a:r>
                      <a:endParaRPr lang="zh-CN" altLang="en-US" sz="1050" kern="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50" kern="100" dirty="0">
                          <a:effectLst/>
                        </a:rPr>
                        <a:t>小车往右绕中心轴原地转圈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35853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2</a:t>
                      </a:r>
                      <a:endParaRPr lang="zh-CN" sz="105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31499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3</a:t>
                      </a:r>
                      <a:endParaRPr lang="zh-CN" sz="105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099" name="图片 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795" y="2575072"/>
            <a:ext cx="23050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980" y="3875886"/>
            <a:ext cx="232410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980" y="5173830"/>
            <a:ext cx="23050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flipH="1">
            <a:off x="824725" y="1160977"/>
            <a:ext cx="45719" cy="584775"/>
          </a:xfrm>
          <a:prstGeom prst="rect">
            <a:avLst/>
          </a:prstGeom>
          <a:solidFill>
            <a:srgbClr val="BCA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80076" y="1160976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流程图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139818" y="2498164"/>
            <a:ext cx="1825597" cy="133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sz="6000" b="1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OUR</a:t>
            </a:r>
            <a:endParaRPr lang="en-US" sz="6000" b="1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39818" y="3979877"/>
            <a:ext cx="1825597" cy="58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WORKING</a:t>
            </a:r>
            <a:endParaRPr lang="en-US" sz="2400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375471" y="271735"/>
            <a:ext cx="3441057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spc="225" dirty="0">
                <a:solidFill>
                  <a:prstClr val="black">
                    <a:lumMod val="75000"/>
                    <a:lumOff val="25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作品制作</a:t>
            </a:r>
            <a:endParaRPr kumimoji="0" sz="3200" b="0" i="0" u="none" strike="noStrike" kern="1200" cap="none" spc="225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5670548" y="977900"/>
            <a:ext cx="850902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24"/>
          <p:cNvSpPr txBox="1"/>
          <p:nvPr/>
        </p:nvSpPr>
        <p:spPr>
          <a:xfrm>
            <a:off x="1050841" y="1911332"/>
            <a:ext cx="10235468" cy="1023726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lvl="0" defTabSz="1217930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       要让小车从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A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点经过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B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点再到达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C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点，可以分三个步骤来完成：首先从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A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直行到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B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，然后在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B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点右转，最后直行到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C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点。本节课右转采用上述的第一种方式往右绕中心轴转动，再设置一定的转向时间，就可以让小车准确的转向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C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点方向，然后再直行，直行一段时间后停止运动。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sym typeface="思源黑体" panose="020B0500000000000000" pitchFamily="34" charset="-12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1028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5122" name="图片 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397" y="2611892"/>
            <a:ext cx="19240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flipH="1">
            <a:off x="824725" y="1160977"/>
            <a:ext cx="45719" cy="584775"/>
          </a:xfrm>
          <a:prstGeom prst="rect">
            <a:avLst/>
          </a:prstGeom>
          <a:solidFill>
            <a:srgbClr val="BCA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80076" y="1160976"/>
            <a:ext cx="4424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3200" dirty="0">
                <a:solidFill>
                  <a:prstClr val="white">
                    <a:lumMod val="50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第一步：从</a:t>
            </a:r>
            <a:r>
              <a:rPr lang="en-US" altLang="zh-CN" sz="3200" dirty="0">
                <a:solidFill>
                  <a:prstClr val="white">
                    <a:lumMod val="50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A</a:t>
            </a:r>
            <a:r>
              <a:rPr lang="zh-CN" altLang="en-US" sz="3200" dirty="0">
                <a:solidFill>
                  <a:prstClr val="white">
                    <a:lumMod val="50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直行到</a:t>
            </a:r>
            <a:r>
              <a:rPr lang="en-US" altLang="zh-CN" sz="3200" dirty="0">
                <a:solidFill>
                  <a:prstClr val="white">
                    <a:lumMod val="50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B</a:t>
            </a:r>
            <a:r>
              <a:rPr lang="zh-CN" altLang="en-US" sz="3200" dirty="0">
                <a:solidFill>
                  <a:prstClr val="white">
                    <a:lumMod val="50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点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139818" y="2498164"/>
            <a:ext cx="1825597" cy="133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  <a:cs typeface="+mn-cs"/>
              </a:rPr>
              <a:t>OUR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39818" y="3979877"/>
            <a:ext cx="1825597" cy="58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  <a:cs typeface="+mn-cs"/>
              </a:rPr>
              <a:t>WORKING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375471" y="271735"/>
            <a:ext cx="3441057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225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作品制作</a:t>
            </a:r>
            <a:endParaRPr kumimoji="0" sz="3200" b="0" i="0" u="none" strike="noStrike" kern="1200" cap="none" spc="225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5670548" y="977900"/>
            <a:ext cx="850902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1028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226587" y="3275197"/>
            <a:ext cx="4598127" cy="704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400" dirty="0">
                <a:solidFill>
                  <a:prstClr val="white">
                    <a:lumMod val="50000"/>
                  </a:prstClr>
                </a:solidFill>
                <a:ea typeface="字魂58号-创中黑" panose="00000500000000000000" pitchFamily="2" charset="-122"/>
              </a:rPr>
              <a:t>因为每辆小车都不同，所有想让小车直行刚好停在</a:t>
            </a:r>
            <a:r>
              <a:rPr lang="en-US" altLang="zh-CN" sz="1400" dirty="0">
                <a:solidFill>
                  <a:prstClr val="white">
                    <a:lumMod val="50000"/>
                  </a:prstClr>
                </a:solidFill>
                <a:ea typeface="字魂58号-创中黑" panose="00000500000000000000" pitchFamily="2" charset="-122"/>
              </a:rPr>
              <a:t>B</a:t>
            </a:r>
            <a:r>
              <a:rPr lang="zh-CN" altLang="en-US" sz="1400" dirty="0">
                <a:solidFill>
                  <a:prstClr val="white">
                    <a:lumMod val="50000"/>
                  </a:prstClr>
                </a:solidFill>
                <a:ea typeface="字魂58号-创中黑" panose="00000500000000000000" pitchFamily="2" charset="-122"/>
              </a:rPr>
              <a:t>点附近，需要调试，根据实际情况修改速度和暂停的时间。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等线" panose="02010600030101010101" pitchFamily="2" charset="-122"/>
              <a:ea typeface="字魂58号-创中黑" panose="00000500000000000000" pitchFamily="2" charset="-122"/>
              <a:cs typeface="+mn-cs"/>
            </a:endParaRPr>
          </a:p>
        </p:txBody>
      </p:sp>
      <p:pic>
        <p:nvPicPr>
          <p:cNvPr id="4" name="图片 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266" y="3059494"/>
            <a:ext cx="31813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flipH="1">
            <a:off x="824725" y="1160977"/>
            <a:ext cx="45719" cy="584775"/>
          </a:xfrm>
          <a:prstGeom prst="rect">
            <a:avLst/>
          </a:prstGeom>
          <a:solidFill>
            <a:srgbClr val="BCA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80076" y="1160976"/>
            <a:ext cx="5641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第二步：在</a:t>
            </a:r>
            <a:r>
              <a:rPr lang="en-US" altLang="zh-CN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B</a:t>
            </a:r>
            <a:r>
              <a:rPr lang="zh-CN" alt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点向</a:t>
            </a:r>
            <a:r>
              <a:rPr lang="en-US" altLang="zh-CN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C</a:t>
            </a:r>
            <a:r>
              <a:rPr lang="zh-CN" alt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点方向转弯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139818" y="2498164"/>
            <a:ext cx="1825597" cy="133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  <a:cs typeface="+mn-cs"/>
              </a:rPr>
              <a:t>OUR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375471" y="271735"/>
            <a:ext cx="3441057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225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作品制作</a:t>
            </a:r>
            <a:endParaRPr kumimoji="0" sz="3200" b="0" i="0" u="none" strike="noStrike" kern="1200" cap="none" spc="225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5670548" y="977900"/>
            <a:ext cx="850902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24"/>
          <p:cNvSpPr txBox="1"/>
          <p:nvPr/>
        </p:nvSpPr>
        <p:spPr>
          <a:xfrm>
            <a:off x="992777" y="1910603"/>
            <a:ext cx="10390701" cy="700560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lvl="0" defTabSz="1217930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prstClr val="white">
                    <a:lumMod val="50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       小车到达</a:t>
            </a:r>
            <a:r>
              <a:rPr lang="en-US" altLang="zh-CN" sz="1400" dirty="0">
                <a:solidFill>
                  <a:prstClr val="white">
                    <a:lumMod val="50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B</a:t>
            </a:r>
            <a:r>
              <a:rPr lang="zh-CN" altLang="en-US" sz="1400" dirty="0">
                <a:solidFill>
                  <a:prstClr val="white">
                    <a:lumMod val="50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点后，要向</a:t>
            </a:r>
            <a:r>
              <a:rPr lang="en-US" altLang="zh-CN" sz="1400" dirty="0">
                <a:solidFill>
                  <a:prstClr val="white">
                    <a:lumMod val="50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C</a:t>
            </a:r>
            <a:r>
              <a:rPr lang="zh-CN" altLang="en-US" sz="1400" dirty="0">
                <a:solidFill>
                  <a:prstClr val="white">
                    <a:lumMod val="50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点行驶，需要向右转弯。理论上常见的转弯方式都可以实现右转功能，以绕右轮中心轴转动为例，在上面的基础上继续编程。</a:t>
            </a:r>
            <a:endParaRPr lang="zh-CN" altLang="en-US" sz="1400" dirty="0">
              <a:solidFill>
                <a:prstClr val="white">
                  <a:lumMod val="50000"/>
                </a:prst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sym typeface="思源黑体" panose="020B0500000000000000" pitchFamily="34" charset="-12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1028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867" y="2934329"/>
            <a:ext cx="318135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4895861" y="2946684"/>
            <a:ext cx="6233693" cy="1766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prstClr val="white">
                    <a:lumMod val="50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     </a:t>
            </a:r>
            <a:r>
              <a:rPr lang="zh-CN" altLang="en-US" sz="1400" dirty="0">
                <a:solidFill>
                  <a:prstClr val="white">
                    <a:lumMod val="50000"/>
                  </a:prstClr>
                </a:solidFill>
                <a:ea typeface="字魂58号-创中黑" panose="00000500000000000000" pitchFamily="2" charset="-122"/>
                <a:sym typeface="思源黑体" panose="020B0500000000000000" pitchFamily="34" charset="-122"/>
              </a:rPr>
              <a:t>在暂停指令后面加一个电机转动指令，设置第一个参数为</a:t>
            </a:r>
            <a:r>
              <a:rPr lang="en-US" altLang="zh-CN" sz="1400" dirty="0">
                <a:solidFill>
                  <a:prstClr val="white">
                    <a:lumMod val="50000"/>
                  </a:prstClr>
                </a:solidFill>
                <a:ea typeface="字魂58号-创中黑" panose="00000500000000000000" pitchFamily="2" charset="-122"/>
                <a:sym typeface="思源黑体" panose="020B0500000000000000" pitchFamily="34" charset="-122"/>
              </a:rPr>
              <a:t>MA</a:t>
            </a:r>
            <a:r>
              <a:rPr lang="zh-CN" altLang="en-US" sz="1400" dirty="0">
                <a:solidFill>
                  <a:prstClr val="white">
                    <a:lumMod val="50000"/>
                  </a:prstClr>
                </a:solidFill>
                <a:ea typeface="字魂58号-创中黑" panose="00000500000000000000" pitchFamily="2" charset="-122"/>
                <a:sym typeface="思源黑体" panose="020B0500000000000000" pitchFamily="34" charset="-122"/>
              </a:rPr>
              <a:t>（右轮电机），第二个参数为反转，第三个参数为</a:t>
            </a:r>
            <a:r>
              <a:rPr lang="en-US" altLang="zh-CN" sz="1400" dirty="0">
                <a:solidFill>
                  <a:prstClr val="white">
                    <a:lumMod val="50000"/>
                  </a:prstClr>
                </a:solidFill>
                <a:ea typeface="字魂58号-创中黑" panose="00000500000000000000" pitchFamily="2" charset="-122"/>
                <a:sym typeface="思源黑体" panose="020B0500000000000000" pitchFamily="34" charset="-122"/>
              </a:rPr>
              <a:t>150</a:t>
            </a:r>
            <a:r>
              <a:rPr lang="zh-CN" altLang="en-US" sz="1400" dirty="0">
                <a:solidFill>
                  <a:prstClr val="white">
                    <a:lumMod val="50000"/>
                  </a:prstClr>
                </a:solidFill>
                <a:ea typeface="字魂58号-创中黑" panose="00000500000000000000" pitchFamily="2" charset="-122"/>
                <a:sym typeface="思源黑体" panose="020B0500000000000000" pitchFamily="34" charset="-122"/>
              </a:rPr>
              <a:t>，使得小车右电机</a:t>
            </a:r>
            <a:r>
              <a:rPr lang="en-US" altLang="zh-CN" sz="1400" dirty="0">
                <a:solidFill>
                  <a:prstClr val="white">
                    <a:lumMod val="50000"/>
                  </a:prstClr>
                </a:solidFill>
                <a:ea typeface="字魂58号-创中黑" panose="00000500000000000000" pitchFamily="2" charset="-122"/>
                <a:sym typeface="思源黑体" panose="020B0500000000000000" pitchFamily="34" charset="-122"/>
              </a:rPr>
              <a:t>MA</a:t>
            </a:r>
            <a:r>
              <a:rPr lang="zh-CN" altLang="en-US" sz="1400" dirty="0">
                <a:solidFill>
                  <a:prstClr val="white">
                    <a:lumMod val="50000"/>
                  </a:prstClr>
                </a:solidFill>
                <a:ea typeface="字魂58号-创中黑" panose="00000500000000000000" pitchFamily="2" charset="-122"/>
                <a:sym typeface="思源黑体" panose="020B0500000000000000" pitchFamily="34" charset="-122"/>
              </a:rPr>
              <a:t>反向转动，右侧轮子向后，从而带动小车向</a:t>
            </a:r>
            <a:r>
              <a:rPr lang="en-US" altLang="zh-CN" sz="1400" dirty="0">
                <a:solidFill>
                  <a:prstClr val="white">
                    <a:lumMod val="50000"/>
                  </a:prstClr>
                </a:solidFill>
                <a:ea typeface="字魂58号-创中黑" panose="00000500000000000000" pitchFamily="2" charset="-122"/>
                <a:sym typeface="思源黑体" panose="020B0500000000000000" pitchFamily="34" charset="-122"/>
              </a:rPr>
              <a:t>C</a:t>
            </a:r>
            <a:r>
              <a:rPr lang="zh-CN" altLang="en-US" sz="1400" dirty="0">
                <a:solidFill>
                  <a:prstClr val="white">
                    <a:lumMod val="50000"/>
                  </a:prstClr>
                </a:solidFill>
                <a:ea typeface="字魂58号-创中黑" panose="00000500000000000000" pitchFamily="2" charset="-122"/>
                <a:sym typeface="思源黑体" panose="020B0500000000000000" pitchFamily="34" charset="-122"/>
              </a:rPr>
              <a:t>点右转；再设置一个暂停时间，就是让轮子转向的时间，时间需要根据实际的地图和小车情况来定，持续一段时间后，小车车头正对</a:t>
            </a:r>
            <a:r>
              <a:rPr lang="en-US" altLang="zh-CN" sz="1400" dirty="0">
                <a:solidFill>
                  <a:prstClr val="white">
                    <a:lumMod val="50000"/>
                  </a:prstClr>
                </a:solidFill>
                <a:ea typeface="字魂58号-创中黑" panose="00000500000000000000" pitchFamily="2" charset="-122"/>
                <a:sym typeface="思源黑体" panose="020B0500000000000000" pitchFamily="34" charset="-122"/>
              </a:rPr>
              <a:t>C</a:t>
            </a:r>
            <a:r>
              <a:rPr lang="zh-CN" altLang="en-US" sz="1400" dirty="0">
                <a:solidFill>
                  <a:prstClr val="white">
                    <a:lumMod val="50000"/>
                  </a:prstClr>
                </a:solidFill>
                <a:ea typeface="字魂58号-创中黑" panose="00000500000000000000" pitchFamily="2" charset="-122"/>
                <a:sym typeface="思源黑体" panose="020B0500000000000000" pitchFamily="34" charset="-122"/>
              </a:rPr>
              <a:t>点方向时停下。</a:t>
            </a:r>
            <a:endParaRPr lang="zh-CN" altLang="en-US" sz="1400" dirty="0">
              <a:solidFill>
                <a:prstClr val="white">
                  <a:lumMod val="50000"/>
                </a:prstClr>
              </a:solidFill>
              <a:ea typeface="字魂58号-创中黑" panose="00000500000000000000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flipH="1">
            <a:off x="824725" y="1160977"/>
            <a:ext cx="45719" cy="584775"/>
          </a:xfrm>
          <a:prstGeom prst="rect">
            <a:avLst/>
          </a:prstGeom>
          <a:solidFill>
            <a:srgbClr val="BCA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80076" y="1160976"/>
            <a:ext cx="4562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第三步：让小车直行到</a:t>
            </a:r>
            <a:r>
              <a:rPr lang="en-US" altLang="zh-CN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C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139818" y="2498164"/>
            <a:ext cx="1825597" cy="133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  <a:cs typeface="+mn-cs"/>
              </a:rPr>
              <a:t>OUR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39818" y="3979877"/>
            <a:ext cx="1825597" cy="58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  <a:cs typeface="+mn-cs"/>
              </a:rPr>
              <a:t>WORKING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375471" y="271735"/>
            <a:ext cx="3441057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225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作品制作</a:t>
            </a:r>
            <a:endParaRPr kumimoji="0" sz="3200" b="0" i="0" u="none" strike="noStrike" kern="1200" cap="none" spc="225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5670548" y="977900"/>
            <a:ext cx="850902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24"/>
          <p:cNvSpPr txBox="1"/>
          <p:nvPr/>
        </p:nvSpPr>
        <p:spPr>
          <a:xfrm>
            <a:off x="1364558" y="1797604"/>
            <a:ext cx="9724057" cy="700560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lvl="0" defTabSz="1217930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prstClr val="white">
                    <a:lumMod val="50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       小车准确转向到</a:t>
            </a:r>
            <a:r>
              <a:rPr lang="en-US" altLang="zh-CN" sz="1400" dirty="0">
                <a:solidFill>
                  <a:prstClr val="white">
                    <a:lumMod val="50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C</a:t>
            </a:r>
            <a:r>
              <a:rPr lang="zh-CN" altLang="en-US" sz="1400" dirty="0">
                <a:solidFill>
                  <a:prstClr val="white">
                    <a:lumMod val="50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点方向后，只要继续直行，就可以到达</a:t>
            </a:r>
            <a:r>
              <a:rPr lang="en-US" altLang="zh-CN" sz="1400" dirty="0">
                <a:solidFill>
                  <a:prstClr val="white">
                    <a:lumMod val="50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C</a:t>
            </a:r>
            <a:r>
              <a:rPr lang="zh-CN" altLang="en-US" sz="1400" dirty="0">
                <a:solidFill>
                  <a:prstClr val="white">
                    <a:lumMod val="50000"/>
                  </a:prst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点。在上面的基础上继续使用电机转动的指令，将右侧轮子的转向调回来即可。程序如下图所示：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字魂58号-创中黑" panose="00000500000000000000" pitchFamily="2" charset="-122"/>
              <a:ea typeface="字魂58号-创中黑" panose="00000500000000000000" pitchFamily="2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1028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738600" y="3300821"/>
            <a:ext cx="2790335" cy="41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ea typeface="字魂58号-创中黑" panose="00000500000000000000" pitchFamily="2" charset="-122"/>
              </a:rPr>
              <a:t>试一试：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ea typeface="字魂58号-创中黑" panose="00000500000000000000" pitchFamily="2" charset="-122"/>
              </a:rPr>
              <a:t>让小车像左转和掉头！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ea typeface="字魂58号-创中黑" panose="00000500000000000000" pitchFamily="2" charset="-122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005" y="2498164"/>
            <a:ext cx="2987222" cy="378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ISPRING_PRESENTATION_TITLE" val="年终工作总结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1202</Words>
  <Application>WPS 演示</Application>
  <PresentationFormat>宽屏</PresentationFormat>
  <Paragraphs>146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30" baseType="lpstr">
      <vt:lpstr>Arial</vt:lpstr>
      <vt:lpstr>宋体</vt:lpstr>
      <vt:lpstr>Wingdings</vt:lpstr>
      <vt:lpstr>字魂59号-创粗黑</vt:lpstr>
      <vt:lpstr>黑体</vt:lpstr>
      <vt:lpstr>包图粗朗体</vt:lpstr>
      <vt:lpstr>字魂58号-创中黑</vt:lpstr>
      <vt:lpstr>字体视界-简圆体</vt:lpstr>
      <vt:lpstr>思源黑体</vt:lpstr>
      <vt:lpstr>等线</vt:lpstr>
      <vt:lpstr>Times New Roman</vt:lpstr>
      <vt:lpstr>Calibri</vt:lpstr>
      <vt:lpstr>Gill Sans</vt:lpstr>
      <vt:lpstr>Segoe UI Light</vt:lpstr>
      <vt:lpstr>微软雅黑</vt:lpstr>
      <vt:lpstr>Arial Unicode MS</vt:lpstr>
      <vt:lpstr>等线 Light</vt:lpstr>
      <vt:lpstr>Segoe Print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starl</cp:lastModifiedBy>
  <cp:revision>151</cp:revision>
  <dcterms:created xsi:type="dcterms:W3CDTF">2019-07-04T08:14:00Z</dcterms:created>
  <dcterms:modified xsi:type="dcterms:W3CDTF">2020-04-21T06:52:05Z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