
<file path=[Content_Types].xml><?xml version="1.0" encoding="utf-8"?>
<Types xmlns="http://schemas.openxmlformats.org/package/2006/content-types">
  <Default Extension="jpeg" ContentType="image/jpe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327" r:id="rId4"/>
    <p:sldId id="263" r:id="rId5"/>
    <p:sldId id="324" r:id="rId6"/>
    <p:sldId id="325" r:id="rId7"/>
    <p:sldId id="355" r:id="rId8"/>
    <p:sldId id="328" r:id="rId9"/>
    <p:sldId id="329" r:id="rId10"/>
    <p:sldId id="330" r:id="rId11"/>
    <p:sldId id="356" r:id="rId12"/>
    <p:sldId id="331" r:id="rId13"/>
    <p:sldId id="353" r:id="rId14"/>
    <p:sldId id="354"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C8833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8" d="100"/>
          <a:sy n="98" d="100"/>
        </p:scale>
        <p:origin x="11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18.wdp"/><Relationship Id="rId2" Type="http://schemas.openxmlformats.org/officeDocument/2006/relationships/image" Target="../media/image17.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microsoft.com/office/2007/relationships/hdphoto" Target="../media/image8.wdp"/><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emf"/><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xml"/><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5000"/>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 y="0"/>
            <a:ext cx="12192000" cy="6858000"/>
          </a:xfrm>
          <a:prstGeom prst="rect">
            <a:avLst/>
          </a:prstGeom>
          <a:solidFill>
            <a:srgbClr val="F2F2F2">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1300480" y="2037746"/>
            <a:ext cx="9093200" cy="768350"/>
          </a:xfrm>
          <a:prstGeom prst="rect">
            <a:avLst/>
          </a:prstGeom>
          <a:noFill/>
        </p:spPr>
        <p:txBody>
          <a:bodyPr wrap="square" rtlCol="0">
            <a:spAutoFit/>
          </a:bodyPr>
          <a:lstStyle/>
          <a:p>
            <a:pPr algn="ctr"/>
            <a:r>
              <a:rPr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基于Scratch的Nova智能造物入门</a:t>
            </a:r>
            <a:endParaRPr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endParaRPr>
          </a:p>
        </p:txBody>
      </p:sp>
      <p:pic>
        <p:nvPicPr>
          <p:cNvPr id="5" name="图片 4" descr="logo"/>
          <p:cNvPicPr>
            <a:picLocks noChangeAspect="1"/>
          </p:cNvPicPr>
          <p:nvPr/>
        </p:nvPicPr>
        <p:blipFill>
          <a:blip r:embed="rId2"/>
          <a:stretch>
            <a:fillRect/>
          </a:stretch>
        </p:blipFill>
        <p:spPr>
          <a:xfrm>
            <a:off x="4393623" y="4969611"/>
            <a:ext cx="3404753" cy="1269956"/>
          </a:xfrm>
          <a:prstGeom prst="rect">
            <a:avLst/>
          </a:prstGeom>
        </p:spPr>
      </p:pic>
      <p:sp>
        <p:nvSpPr>
          <p:cNvPr id="6" name="文本框 5"/>
          <p:cNvSpPr txBox="1"/>
          <p:nvPr/>
        </p:nvSpPr>
        <p:spPr>
          <a:xfrm>
            <a:off x="915670" y="2980027"/>
            <a:ext cx="10360217" cy="768350"/>
          </a:xfrm>
          <a:prstGeom prst="rect">
            <a:avLst/>
          </a:prstGeom>
          <a:noFill/>
        </p:spPr>
        <p:txBody>
          <a:bodyPr wrap="square" rtlCol="0">
            <a:spAutoFit/>
          </a:bodyPr>
          <a:lstStyle/>
          <a:p>
            <a:pPr algn="ctr"/>
            <a:r>
              <a:rPr lang="zh-CN" altLang="en-US"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魔法音乐盒</a:t>
            </a:r>
            <a:endParaRPr lang="zh-CN" altLang="en-US"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970" y="281371"/>
            <a:ext cx="2657846" cy="971686"/>
            <a:chOff x="606969" y="381190"/>
            <a:chExt cx="2657846" cy="971686"/>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4" name="矩形 3"/>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863449" y="677192"/>
              <a:ext cx="16642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作品制作</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00" name="文本框 99"/>
          <p:cNvSpPr txBox="1"/>
          <p:nvPr/>
        </p:nvSpPr>
        <p:spPr>
          <a:xfrm>
            <a:off x="3556000" y="400050"/>
            <a:ext cx="8015605" cy="829945"/>
          </a:xfrm>
          <a:prstGeom prst="rect">
            <a:avLst/>
          </a:prstGeom>
          <a:noFill/>
          <a:ln w="9525">
            <a:noFill/>
          </a:ln>
        </p:spPr>
        <p:txBody>
          <a:bodyPr wrap="square">
            <a:spAutoFit/>
          </a:bodyPr>
          <a:p>
            <a:pPr indent="0"/>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超声波传感器控制蜂鸣器</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使用函数的调用并发出中音：</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7</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955" y="2391649"/>
            <a:ext cx="4791840" cy="3138803"/>
          </a:xfrm>
          <a:prstGeom prst="rect">
            <a:avLst/>
          </a:prstGeom>
        </p:spPr>
      </p:pic>
      <p:sp>
        <p:nvSpPr>
          <p:cNvPr id="14" name="文本框 13"/>
          <p:cNvSpPr txBox="1"/>
          <p:nvPr/>
        </p:nvSpPr>
        <p:spPr>
          <a:xfrm>
            <a:off x="6691282" y="2963697"/>
            <a:ext cx="1441421" cy="523220"/>
          </a:xfrm>
          <a:prstGeom prst="rect">
            <a:avLst/>
          </a:prstGeom>
          <a:noFill/>
        </p:spPr>
        <p:txBody>
          <a:bodyPr wrap="none" rtlCol="0">
            <a:spAutoFit/>
          </a:bodyPr>
          <a:p>
            <a:pPr algn="ctr"/>
            <a:r>
              <a:rPr lang="zh-CN" altLang="en-US" sz="2800" dirty="0">
                <a:solidFill>
                  <a:schemeClr val="tx1">
                    <a:lumMod val="65000"/>
                    <a:lumOff val="35000"/>
                  </a:schemeClr>
                </a:solidFill>
                <a:latin typeface="黑体" panose="02010609060101010101" pitchFamily="49" charset="-122"/>
                <a:ea typeface="黑体" panose="02010609060101010101" pitchFamily="49" charset="-122"/>
              </a:rPr>
              <a:t>中音</a:t>
            </a:r>
            <a:r>
              <a:rPr lang="en-US" altLang="zh-CN" sz="2800" dirty="0">
                <a:solidFill>
                  <a:schemeClr val="tx1">
                    <a:lumMod val="65000"/>
                    <a:lumOff val="35000"/>
                  </a:schemeClr>
                </a:solidFill>
                <a:latin typeface="黑体" panose="02010609060101010101" pitchFamily="49" charset="-122"/>
                <a:ea typeface="黑体" panose="02010609060101010101" pitchFamily="49" charset="-122"/>
              </a:rPr>
              <a:t>1</a:t>
            </a:r>
            <a:r>
              <a:rPr lang="zh-CN" altLang="en-US" sz="2800" dirty="0">
                <a:solidFill>
                  <a:schemeClr val="tx1">
                    <a:lumMod val="65000"/>
                    <a:lumOff val="35000"/>
                  </a:schemeClr>
                </a:solidFill>
                <a:latin typeface="黑体" panose="02010609060101010101" pitchFamily="49" charset="-122"/>
                <a:ea typeface="黑体" panose="02010609060101010101" pitchFamily="49" charset="-122"/>
              </a:rPr>
              <a:t>：</a:t>
            </a:r>
            <a:endParaRPr lang="zh-CN" altLang="en-US" sz="2800" dirty="0">
              <a:solidFill>
                <a:schemeClr val="tx1">
                  <a:lumMod val="65000"/>
                  <a:lumOff val="35000"/>
                </a:schemeClr>
              </a:solidFill>
              <a:latin typeface="黑体" panose="02010609060101010101" pitchFamily="49" charset="-122"/>
              <a:ea typeface="黑体" panose="02010609060101010101" pitchFamily="49"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2236" y="2896462"/>
            <a:ext cx="3019425" cy="657225"/>
          </a:xfrm>
          <a:prstGeom prst="rect">
            <a:avLst/>
          </a:prstGeom>
        </p:spPr>
      </p:pic>
      <p:sp>
        <p:nvSpPr>
          <p:cNvPr id="15" name="文本框 14"/>
          <p:cNvSpPr txBox="1"/>
          <p:nvPr/>
        </p:nvSpPr>
        <p:spPr>
          <a:xfrm>
            <a:off x="6691281" y="4528182"/>
            <a:ext cx="1441421" cy="523220"/>
          </a:xfrm>
          <a:prstGeom prst="rect">
            <a:avLst/>
          </a:prstGeom>
          <a:noFill/>
        </p:spPr>
        <p:txBody>
          <a:bodyPr wrap="none" rtlCol="0">
            <a:spAutoFit/>
          </a:bodyPr>
          <a:p>
            <a:pPr algn="ctr"/>
            <a:r>
              <a:rPr lang="zh-CN" altLang="en-US" sz="2800" dirty="0">
                <a:solidFill>
                  <a:schemeClr val="tx1">
                    <a:lumMod val="65000"/>
                    <a:lumOff val="35000"/>
                  </a:schemeClr>
                </a:solidFill>
                <a:latin typeface="黑体" panose="02010609060101010101" pitchFamily="49" charset="-122"/>
                <a:ea typeface="黑体" panose="02010609060101010101" pitchFamily="49" charset="-122"/>
              </a:rPr>
              <a:t>中音</a:t>
            </a:r>
            <a:r>
              <a:rPr lang="en-US" altLang="zh-CN" sz="2800" dirty="0">
                <a:solidFill>
                  <a:schemeClr val="tx1">
                    <a:lumMod val="65000"/>
                    <a:lumOff val="35000"/>
                  </a:schemeClr>
                </a:solidFill>
                <a:latin typeface="黑体" panose="02010609060101010101" pitchFamily="49" charset="-122"/>
                <a:ea typeface="黑体" panose="02010609060101010101" pitchFamily="49" charset="-122"/>
              </a:rPr>
              <a:t>2</a:t>
            </a:r>
            <a:r>
              <a:rPr lang="zh-CN" altLang="en-US" sz="2800" dirty="0">
                <a:solidFill>
                  <a:schemeClr val="tx1">
                    <a:lumMod val="65000"/>
                    <a:lumOff val="35000"/>
                  </a:schemeClr>
                </a:solidFill>
                <a:latin typeface="黑体" panose="02010609060101010101" pitchFamily="49" charset="-122"/>
                <a:ea typeface="黑体" panose="02010609060101010101" pitchFamily="49" charset="-122"/>
              </a:rPr>
              <a:t>：</a:t>
            </a:r>
            <a:endParaRPr lang="zh-CN" altLang="en-US" sz="2800" dirty="0">
              <a:solidFill>
                <a:schemeClr val="tx1">
                  <a:lumMod val="65000"/>
                  <a:lumOff val="35000"/>
                </a:schemeClr>
              </a:solidFill>
              <a:latin typeface="黑体" panose="02010609060101010101" pitchFamily="49" charset="-122"/>
              <a:ea typeface="黑体" panose="02010609060101010101" pitchFamily="49" charset="-122"/>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674" y="4356405"/>
            <a:ext cx="3028950" cy="6953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970" y="281371"/>
            <a:ext cx="2657846" cy="971686"/>
            <a:chOff x="606969" y="381190"/>
            <a:chExt cx="2657846" cy="971686"/>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4" name="矩形 3"/>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863449" y="677192"/>
              <a:ext cx="16642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作品制作</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00" name="文本框 99"/>
          <p:cNvSpPr txBox="1"/>
          <p:nvPr/>
        </p:nvSpPr>
        <p:spPr>
          <a:xfrm>
            <a:off x="3556000" y="560705"/>
            <a:ext cx="5080000" cy="460375"/>
          </a:xfrm>
          <a:prstGeom prst="rect">
            <a:avLst/>
          </a:prstGeom>
          <a:noFill/>
          <a:ln w="9525">
            <a:noFill/>
          </a:ln>
        </p:spPr>
        <p:txBody>
          <a:bodyPr>
            <a:spAutoFit/>
          </a:bodyPr>
          <a:p>
            <a:pPr indent="0"/>
            <a:r>
              <a:rPr lang="zh-CN" sz="2400" b="0">
                <a:latin typeface="微软雅黑" panose="020B0503020204020204" pitchFamily="34" charset="-122"/>
                <a:ea typeface="微软雅黑" panose="020B0503020204020204" pitchFamily="34" charset="-122"/>
              </a:rPr>
              <a:t>用超声波传感器控制的魔法音乐盒</a:t>
            </a:r>
            <a:endParaRPr lang="zh-CN" altLang="en-US" sz="2400">
              <a:latin typeface="微软雅黑" panose="020B0503020204020204" pitchFamily="34" charset="-122"/>
              <a:ea typeface="微软雅黑" panose="020B0503020204020204" pitchFamily="34" charset="-122"/>
            </a:endParaRPr>
          </a:p>
        </p:txBody>
      </p:sp>
      <p:pic>
        <p:nvPicPr>
          <p:cNvPr id="24" name="图片 24"/>
          <p:cNvPicPr>
            <a:picLocks noChangeAspect="1"/>
          </p:cNvPicPr>
          <p:nvPr/>
        </p:nvPicPr>
        <p:blipFill>
          <a:blip r:embed="rId2">
            <a:extLst>
              <a:ext uri="{BEBA8EAE-BF5A-486C-A8C5-ECC9F3942E4B}">
                <a14:imgProps xmlns:a14="http://schemas.microsoft.com/office/drawing/2010/main">
                  <a14:imgLayer r:embed="rId3">
                    <a14:imgEffect>
                      <a14:backgroundRemoval t="936" b="98480" l="750" r="97750">
                        <a14:foregroundMark x1="33625" y1="71111" x2="45250" y2="0"/>
                      </a14:backgroundRemoval>
                    </a14:imgEffect>
                  </a14:imgLayer>
                </a14:imgProps>
              </a:ext>
            </a:extLst>
          </a:blip>
          <a:srcRect l="1280" t="1198" r="4912" b="2261"/>
          <a:stretch>
            <a:fillRect/>
          </a:stretch>
        </p:blipFill>
        <p:spPr>
          <a:xfrm>
            <a:off x="3699828" y="1252538"/>
            <a:ext cx="4935855" cy="5428615"/>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970" y="281371"/>
            <a:ext cx="2657846" cy="971686"/>
            <a:chOff x="606969" y="381190"/>
            <a:chExt cx="2657846" cy="971686"/>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4" name="矩形 3"/>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863449" y="677192"/>
              <a:ext cx="1980029" cy="523220"/>
            </a:xfrm>
            <a:prstGeom prst="rect">
              <a:avLst/>
            </a:prstGeom>
            <a:noFill/>
          </p:spPr>
          <p:txBody>
            <a:bodyPr wrap="none" rtlCol="0">
              <a:spAutoFit/>
            </a:bodyPr>
            <a:lstStyle/>
            <a:p>
              <a:pPr lvl="0">
                <a:defRPr/>
              </a:pPr>
              <a:r>
                <a:rPr lang="zh-CN" altLang="en-US" sz="2800" dirty="0">
                  <a:latin typeface="黑体" panose="02010609060101010101" pitchFamily="49" charset="-122"/>
                  <a:ea typeface="黑体" panose="02010609060101010101" pitchFamily="49" charset="-122"/>
                </a:rPr>
                <a:t>拓展与思考</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00" name="文本框 99"/>
          <p:cNvSpPr txBox="1"/>
          <p:nvPr/>
        </p:nvSpPr>
        <p:spPr>
          <a:xfrm>
            <a:off x="487045" y="1998345"/>
            <a:ext cx="11040745" cy="2861310"/>
          </a:xfrm>
          <a:prstGeom prst="rect">
            <a:avLst/>
          </a:prstGeom>
          <a:noFill/>
          <a:ln w="9525">
            <a:noFill/>
          </a:ln>
        </p:spPr>
        <p:txBody>
          <a:bodyPr wrap="square">
            <a:spAutoFit/>
          </a:bodyPr>
          <a:p>
            <a:pPr indent="508000" fontAlgn="auto">
              <a:lnSpc>
                <a:spcPct val="150000"/>
              </a:lnSpc>
              <a:extLst>
                <a:ext uri="{35155182-B16C-46BC-9424-99874614C6A1}">
                  <wpsdc:indentchars xmlns:wpsdc="http://www.wps.cn/officeDocument/2017/drawingmlCustomData" val="200" checksum="282533468"/>
                </a:ext>
              </a:extLst>
            </a:pPr>
            <a:r>
              <a:rPr lang="zh-CN" sz="2000" b="0">
                <a:latin typeface="微软雅黑" panose="020B0503020204020204" pitchFamily="34" charset="-122"/>
                <a:ea typeface="微软雅黑" panose="020B0503020204020204" pitchFamily="34" charset="-122"/>
                <a:cs typeface="微软雅黑" panose="020B0503020204020204" pitchFamily="34" charset="-122"/>
              </a:rPr>
              <a:t>超声波传感器除了控制蜂鸣器发声、制作魔法音乐盒，你还能用它制作哪些更好玩的智能装置作品？我打算这么做：</a:t>
            </a:r>
            <a:r>
              <a:rPr lang="en-US" sz="2000" b="0">
                <a:latin typeface="微软雅黑" panose="020B0503020204020204" pitchFamily="34" charset="-122"/>
                <a:ea typeface="微软雅黑" panose="020B0503020204020204" pitchFamily="34" charset="-122"/>
                <a:cs typeface="微软雅黑" panose="020B0503020204020204" pitchFamily="34" charset="-122"/>
              </a:rPr>
              <a:t>_____________________________________________________________________________________________________________________________</a:t>
            </a:r>
            <a:r>
              <a:rPr lang="zh-CN" sz="2000" b="0">
                <a:latin typeface="微软雅黑" panose="020B0503020204020204" pitchFamily="34" charset="-122"/>
                <a:ea typeface="微软雅黑" panose="020B0503020204020204" pitchFamily="34" charset="-122"/>
                <a:cs typeface="微软雅黑" panose="020B0503020204020204" pitchFamily="34" charset="-122"/>
              </a:rPr>
              <a:t>。做的时候需要注意：</a:t>
            </a:r>
            <a:r>
              <a:rPr lang="en-US" sz="2000" b="0">
                <a:latin typeface="微软雅黑" panose="020B0503020204020204" pitchFamily="34" charset="-122"/>
                <a:ea typeface="微软雅黑" panose="020B0503020204020204" pitchFamily="34" charset="-122"/>
                <a:cs typeface="微软雅黑" panose="020B0503020204020204" pitchFamily="34" charset="-122"/>
              </a:rPr>
              <a:t>__________________________________________________________________________________________________________________________</a:t>
            </a:r>
            <a:r>
              <a:rPr lang="zh-CN" sz="2000" b="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5000"/>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 y="0"/>
            <a:ext cx="12192000" cy="6858000"/>
          </a:xfrm>
          <a:prstGeom prst="rect">
            <a:avLst/>
          </a:prstGeom>
          <a:solidFill>
            <a:srgbClr val="F2F2F2">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1281025" y="2976451"/>
            <a:ext cx="9093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黑体" panose="02010609060101010101" pitchFamily="49" charset="-122"/>
                <a:ea typeface="黑体" panose="02010609060101010101" pitchFamily="49" charset="-122"/>
                <a:cs typeface="+mn-cs"/>
              </a:rPr>
              <a:t>谢谢观看</a:t>
            </a:r>
            <a:endParaRPr kumimoji="0" lang="zh-CN" altLang="en-US" sz="5400" b="1" i="0" u="none" strike="noStrike" kern="1200" cap="none" spc="0" normalizeH="0" baseline="0" noProof="0" dirty="0">
              <a:ln>
                <a:noFill/>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黑体" panose="02010609060101010101" pitchFamily="49" charset="-122"/>
              <a:ea typeface="黑体" panose="02010609060101010101" pitchFamily="49" charset="-122"/>
              <a:cs typeface="+mn-cs"/>
            </a:endParaRPr>
          </a:p>
        </p:txBody>
      </p:sp>
      <p:pic>
        <p:nvPicPr>
          <p:cNvPr id="5" name="图片 4" descr="logo"/>
          <p:cNvPicPr>
            <a:picLocks noChangeAspect="1"/>
          </p:cNvPicPr>
          <p:nvPr/>
        </p:nvPicPr>
        <p:blipFill>
          <a:blip r:embed="rId2"/>
          <a:stretch>
            <a:fillRect/>
          </a:stretch>
        </p:blipFill>
        <p:spPr>
          <a:xfrm>
            <a:off x="4393623" y="4969611"/>
            <a:ext cx="3404753" cy="12699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5000"/>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 y="0"/>
            <a:ext cx="12192000" cy="6858000"/>
          </a:xfrm>
          <a:prstGeom prst="rect">
            <a:avLst/>
          </a:prstGeom>
          <a:solidFill>
            <a:srgbClr val="F2F2F2">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p:nvSpPr>
        <p:spPr>
          <a:xfrm>
            <a:off x="1249959" y="578840"/>
            <a:ext cx="1826141" cy="584775"/>
          </a:xfrm>
          <a:prstGeom prst="rect">
            <a:avLst/>
          </a:prstGeom>
          <a:noFill/>
        </p:spPr>
        <p:txBody>
          <a:bodyPr wrap="none" rtlCol="0">
            <a:spAutoFit/>
          </a:bodyPr>
          <a:lstStyle/>
          <a:p>
            <a:r>
              <a:rPr lang="zh-CN" altLang="en-US" sz="3200" dirty="0">
                <a:latin typeface="黑体" panose="02010609060101010101" pitchFamily="49" charset="-122"/>
                <a:ea typeface="黑体" panose="02010609060101010101" pitchFamily="49" charset="-122"/>
              </a:rPr>
              <a:t>课程思路</a:t>
            </a:r>
            <a:endParaRPr lang="zh-CN" altLang="en-US" sz="3200" dirty="0">
              <a:latin typeface="黑体" panose="02010609060101010101" pitchFamily="49" charset="-122"/>
              <a:ea typeface="黑体" panose="02010609060101010101" pitchFamily="49" charset="-122"/>
            </a:endParaRPr>
          </a:p>
        </p:txBody>
      </p:sp>
      <p:sp>
        <p:nvSpPr>
          <p:cNvPr id="8" name="文本框 7"/>
          <p:cNvSpPr txBox="1"/>
          <p:nvPr/>
        </p:nvSpPr>
        <p:spPr>
          <a:xfrm>
            <a:off x="2031533" y="1821809"/>
            <a:ext cx="2646878" cy="584775"/>
          </a:xfrm>
          <a:prstGeom prst="rect">
            <a:avLst/>
          </a:prstGeom>
          <a:noFill/>
        </p:spPr>
        <p:txBody>
          <a:bodyPr wrap="none" rtlCol="0">
            <a:spAutoFit/>
          </a:bodyPr>
          <a:lstStyle/>
          <a:p>
            <a:r>
              <a:rPr lang="zh-CN" altLang="en-US" sz="3200" dirty="0">
                <a:latin typeface="黑体" panose="02010609060101010101" pitchFamily="49" charset="-122"/>
                <a:ea typeface="黑体" panose="02010609060101010101" pitchFamily="49" charset="-122"/>
              </a:rPr>
              <a:t>一、情景描述</a:t>
            </a:r>
            <a:endParaRPr lang="zh-CN" altLang="en-US" sz="3200" dirty="0">
              <a:latin typeface="黑体" panose="02010609060101010101" pitchFamily="49" charset="-122"/>
              <a:ea typeface="黑体" panose="02010609060101010101" pitchFamily="49" charset="-122"/>
            </a:endParaRPr>
          </a:p>
        </p:txBody>
      </p:sp>
      <p:sp>
        <p:nvSpPr>
          <p:cNvPr id="9" name="文本框 8"/>
          <p:cNvSpPr txBox="1"/>
          <p:nvPr/>
        </p:nvSpPr>
        <p:spPr>
          <a:xfrm>
            <a:off x="2031533" y="2578216"/>
            <a:ext cx="3057247" cy="584775"/>
          </a:xfrm>
          <a:prstGeom prst="rect">
            <a:avLst/>
          </a:prstGeom>
          <a:noFill/>
        </p:spPr>
        <p:txBody>
          <a:bodyPr wrap="none" rtlCol="0">
            <a:spAutoFit/>
          </a:bodyPr>
          <a:lstStyle/>
          <a:p>
            <a:r>
              <a:rPr lang="zh-CN" altLang="en-US" sz="3200" dirty="0">
                <a:latin typeface="黑体" panose="02010609060101010101" pitchFamily="49" charset="-122"/>
                <a:ea typeface="黑体" panose="02010609060101010101" pitchFamily="49" charset="-122"/>
              </a:rPr>
              <a:t>二、知识与概念</a:t>
            </a:r>
            <a:endParaRPr lang="zh-CN" altLang="en-US" sz="3200" dirty="0">
              <a:latin typeface="黑体" panose="02010609060101010101" pitchFamily="49" charset="-122"/>
              <a:ea typeface="黑体" panose="02010609060101010101" pitchFamily="49" charset="-122"/>
            </a:endParaRPr>
          </a:p>
        </p:txBody>
      </p:sp>
      <p:sp>
        <p:nvSpPr>
          <p:cNvPr id="10" name="文本框 9"/>
          <p:cNvSpPr txBox="1"/>
          <p:nvPr/>
        </p:nvSpPr>
        <p:spPr>
          <a:xfrm>
            <a:off x="2031533" y="3449443"/>
            <a:ext cx="2646878" cy="584775"/>
          </a:xfrm>
          <a:prstGeom prst="rect">
            <a:avLst/>
          </a:prstGeom>
          <a:noFill/>
        </p:spPr>
        <p:txBody>
          <a:bodyPr wrap="none" rtlCol="0">
            <a:spAutoFit/>
          </a:bodyPr>
          <a:lstStyle/>
          <a:p>
            <a:r>
              <a:rPr lang="zh-CN" altLang="en-US" sz="3200" dirty="0">
                <a:latin typeface="黑体" panose="02010609060101010101" pitchFamily="49" charset="-122"/>
                <a:ea typeface="黑体" panose="02010609060101010101" pitchFamily="49" charset="-122"/>
              </a:rPr>
              <a:t>三、作品制作</a:t>
            </a:r>
            <a:endParaRPr lang="zh-CN" altLang="en-US" sz="3200" dirty="0">
              <a:latin typeface="黑体" panose="02010609060101010101" pitchFamily="49" charset="-122"/>
              <a:ea typeface="黑体" panose="02010609060101010101" pitchFamily="49" charset="-122"/>
            </a:endParaRPr>
          </a:p>
        </p:txBody>
      </p:sp>
      <p:sp>
        <p:nvSpPr>
          <p:cNvPr id="12" name="文本框 11"/>
          <p:cNvSpPr txBox="1"/>
          <p:nvPr/>
        </p:nvSpPr>
        <p:spPr>
          <a:xfrm>
            <a:off x="2031233" y="4325335"/>
            <a:ext cx="3057247" cy="584775"/>
          </a:xfrm>
          <a:prstGeom prst="rect">
            <a:avLst/>
          </a:prstGeom>
          <a:noFill/>
        </p:spPr>
        <p:txBody>
          <a:bodyPr wrap="none" rtlCol="0">
            <a:spAutoFit/>
          </a:bodyPr>
          <a:lstStyle/>
          <a:p>
            <a:r>
              <a:rPr lang="zh-CN" altLang="en-US" sz="3200" dirty="0">
                <a:latin typeface="黑体" panose="02010609060101010101" pitchFamily="49" charset="-122"/>
                <a:ea typeface="黑体" panose="02010609060101010101" pitchFamily="49" charset="-122"/>
              </a:rPr>
              <a:t>四、拓展与思考</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1244" y="343090"/>
            <a:ext cx="2657846" cy="971686"/>
            <a:chOff x="606969" y="381190"/>
            <a:chExt cx="2657846" cy="971686"/>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5" name="矩形 4"/>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68" y="691217"/>
              <a:ext cx="476316" cy="447737"/>
            </a:xfrm>
            <a:prstGeom prst="rect">
              <a:avLst/>
            </a:prstGeom>
          </p:spPr>
        </p:pic>
        <p:sp>
          <p:nvSpPr>
            <p:cNvPr id="12" name="文本框 11"/>
            <p:cNvSpPr txBox="1"/>
            <p:nvPr/>
          </p:nvSpPr>
          <p:spPr>
            <a:xfrm>
              <a:off x="1462166" y="685893"/>
              <a:ext cx="1620957"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情境描述</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75" y="1599565"/>
            <a:ext cx="3478530" cy="3478530"/>
          </a:xfrm>
          <a:prstGeom prst="rect">
            <a:avLst/>
          </a:prstGeom>
        </p:spPr>
      </p:pic>
      <p:sp>
        <p:nvSpPr>
          <p:cNvPr id="100" name="文本框 99"/>
          <p:cNvSpPr txBox="1"/>
          <p:nvPr/>
        </p:nvSpPr>
        <p:spPr>
          <a:xfrm>
            <a:off x="5389880" y="1941512"/>
            <a:ext cx="5080000" cy="2399665"/>
          </a:xfrm>
          <a:prstGeom prst="rect">
            <a:avLst/>
          </a:prstGeom>
          <a:noFill/>
          <a:ln w="9525">
            <a:noFill/>
          </a:ln>
        </p:spPr>
        <p:txBody>
          <a:bodyPr>
            <a:spAutoFit/>
          </a:bodyPr>
          <a:p>
            <a:pPr indent="508000" fontAlgn="auto">
              <a:lnSpc>
                <a:spcPct val="150000"/>
              </a:lnSpc>
              <a:extLst>
                <a:ext uri="{35155182-B16C-46BC-9424-99874614C6A1}">
                  <wpsdc:indentchars xmlns:wpsdc="http://www.wps.cn/officeDocument/2017/drawingmlCustomData" val="200" checksum="282533468"/>
                </a:ext>
              </a:extLst>
            </a:pPr>
            <a:r>
              <a:rPr lang="zh-CN" sz="2000" b="0">
                <a:latin typeface="微软雅黑" panose="020B0503020204020204" pitchFamily="34" charset="-122"/>
                <a:ea typeface="微软雅黑" panose="020B0503020204020204" pitchFamily="34" charset="-122"/>
                <a:cs typeface="微软雅黑" panose="020B0503020204020204" pitchFamily="34" charset="-122"/>
              </a:rPr>
              <a:t>音乐盒又称八音盒，是一种通过机械力自动演奏音乐的玩具。它悠扬的乐声，经常勾起人们对美好往事的回忆。本课作品所制作的“魔法音乐盒”，能够让人隔空挥动手掌演奏音符，充满了魔幻色彩。</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1244" y="343090"/>
            <a:ext cx="2738544" cy="971686"/>
            <a:chOff x="606969" y="381190"/>
            <a:chExt cx="2738544" cy="971686"/>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5" name="矩形 4"/>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68" y="691217"/>
              <a:ext cx="476316" cy="447737"/>
            </a:xfrm>
            <a:prstGeom prst="rect">
              <a:avLst/>
            </a:prstGeom>
          </p:spPr>
        </p:pic>
        <p:sp>
          <p:nvSpPr>
            <p:cNvPr id="12" name="文本框 11"/>
            <p:cNvSpPr txBox="1"/>
            <p:nvPr/>
          </p:nvSpPr>
          <p:spPr>
            <a:xfrm>
              <a:off x="1365484" y="653475"/>
              <a:ext cx="1980029"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知识与概念</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pic>
        <p:nvPicPr>
          <p:cNvPr id="58" name="图片 58" descr="7-1"/>
          <p:cNvPicPr>
            <a:picLocks noChangeAspect="1"/>
          </p:cNvPicPr>
          <p:nvPr/>
        </p:nvPicPr>
        <p:blipFill>
          <a:blip r:embed="rId3"/>
          <a:srcRect l="21062" t="13462" r="25092" b="26923"/>
          <a:stretch>
            <a:fillRect/>
          </a:stretch>
        </p:blipFill>
        <p:spPr>
          <a:xfrm>
            <a:off x="271780" y="1768475"/>
            <a:ext cx="3157855" cy="2331085"/>
          </a:xfrm>
          <a:prstGeom prst="rect">
            <a:avLst/>
          </a:prstGeom>
        </p:spPr>
      </p:pic>
      <p:sp>
        <p:nvSpPr>
          <p:cNvPr id="100" name="文本框 99"/>
          <p:cNvSpPr txBox="1"/>
          <p:nvPr/>
        </p:nvSpPr>
        <p:spPr>
          <a:xfrm>
            <a:off x="3834130" y="1511935"/>
            <a:ext cx="8000365" cy="2399665"/>
          </a:xfrm>
          <a:prstGeom prst="rect">
            <a:avLst/>
          </a:prstGeom>
          <a:noFill/>
          <a:ln w="9525">
            <a:noFill/>
          </a:ln>
        </p:spPr>
        <p:txBody>
          <a:bodyPr wrap="square">
            <a:spAutoFit/>
          </a:bodyPr>
          <a:p>
            <a:pPr indent="508000" algn="l">
              <a:lnSpc>
                <a:spcPct val="150000"/>
              </a:lnSpc>
              <a:buClrTx/>
              <a:buSzTx/>
              <a:buFontTx/>
              <a:extLst>
                <a:ext uri="{35155182-B16C-46BC-9424-99874614C6A1}">
                  <wpsdc:indentchars xmlns:wpsdc="http://www.wps.cn/officeDocument/2017/drawingmlCustomData" val="200" checksum="282533468"/>
                </a:ext>
              </a:extLst>
            </a:pPr>
            <a:r>
              <a:rPr lang="en-US" altLang="zh-CN" sz="2000" b="0">
                <a:latin typeface="微软雅黑" panose="020B0503020204020204" pitchFamily="34" charset="-122"/>
                <a:ea typeface="微软雅黑" panose="020B0503020204020204" pitchFamily="34" charset="-122"/>
                <a:cs typeface="微软雅黑" panose="020B0503020204020204" pitchFamily="34" charset="-122"/>
              </a:rPr>
              <a:t>   </a:t>
            </a:r>
            <a:r>
              <a:rPr lang="zh-CN" sz="2000" b="0">
                <a:latin typeface="微软雅黑" panose="020B0503020204020204" pitchFamily="34" charset="-122"/>
                <a:ea typeface="微软雅黑" panose="020B0503020204020204" pitchFamily="34" charset="-122"/>
                <a:cs typeface="微软雅黑" panose="020B0503020204020204" pitchFamily="34" charset="-122"/>
              </a:rPr>
              <a:t>超声波传感器模块是一种能够把超声波信号转换为电信号的传感器。Nova套件中的超声波传感器是一种专门利用超声波测量距离的传感器。它可以发射和接收超声波，发射的超声波碰到障碍物后会反射，这些反射波被超声波传感器接收到以后，通过计算发射和接收的时间间隔来确定与障碍物之间的距离。</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21244" y="343090"/>
            <a:ext cx="2738544" cy="971686"/>
            <a:chOff x="606969" y="381190"/>
            <a:chExt cx="2738544" cy="971686"/>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6" name="矩形 15"/>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68" y="691217"/>
              <a:ext cx="476316" cy="447737"/>
            </a:xfrm>
            <a:prstGeom prst="rect">
              <a:avLst/>
            </a:prstGeom>
          </p:spPr>
        </p:pic>
        <p:sp>
          <p:nvSpPr>
            <p:cNvPr id="18" name="文本框 17"/>
            <p:cNvSpPr txBox="1"/>
            <p:nvPr/>
          </p:nvSpPr>
          <p:spPr>
            <a:xfrm>
              <a:off x="1365484" y="653475"/>
              <a:ext cx="1980029"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知识与概念</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pic>
        <p:nvPicPr>
          <p:cNvPr id="287" name="图片 287"/>
          <p:cNvPicPr>
            <a:picLocks noChangeAspect="1"/>
          </p:cNvPicPr>
          <p:nvPr/>
        </p:nvPicPr>
        <p:blipFill>
          <a:blip r:embed="rId3">
            <a:extLst>
              <a:ext uri="{BEBA8EAE-BF5A-486C-A8C5-ECC9F3942E4B}">
                <a14:imgProps xmlns:a14="http://schemas.microsoft.com/office/drawing/2010/main">
                  <a14:imgLayer r:embed="rId4">
                    <a14:imgEffect>
                      <a14:backgroundRemoval t="9091" b="89773" l="4225" r="89671">
                        <a14:foregroundMark x1="7981" y1="43182" x2="7981" y2="0"/>
                        <a14:foregroundMark x1="4460" y1="53409" x2="4225" y2="0"/>
                      </a14:backgroundRemoval>
                    </a14:imgEffect>
                  </a14:imgLayer>
                </a14:imgProps>
              </a:ext>
            </a:extLst>
          </a:blip>
          <a:srcRect l="2864" t="21997" r="12652" b="11956"/>
          <a:stretch>
            <a:fillRect/>
          </a:stretch>
        </p:blipFill>
        <p:spPr>
          <a:xfrm>
            <a:off x="3724275" y="1480820"/>
            <a:ext cx="4559935" cy="735330"/>
          </a:xfrm>
          <a:prstGeom prst="rect">
            <a:avLst/>
          </a:prstGeom>
          <a:ln>
            <a:noFill/>
          </a:ln>
        </p:spPr>
      </p:pic>
      <p:sp>
        <p:nvSpPr>
          <p:cNvPr id="100" name="文本框 99"/>
          <p:cNvSpPr txBox="1"/>
          <p:nvPr/>
        </p:nvSpPr>
        <p:spPr>
          <a:xfrm>
            <a:off x="802640" y="2435860"/>
            <a:ext cx="10712450" cy="1476375"/>
          </a:xfrm>
          <a:prstGeom prst="rect">
            <a:avLst/>
          </a:prstGeom>
          <a:noFill/>
          <a:ln w="9525">
            <a:noFill/>
          </a:ln>
        </p:spPr>
        <p:txBody>
          <a:bodyPr wrap="square">
            <a:spAutoFit/>
          </a:bodyPr>
          <a:p>
            <a:pPr indent="508000" algn="l">
              <a:lnSpc>
                <a:spcPct val="150000"/>
              </a:lnSpc>
              <a:buClrTx/>
              <a:buSzTx/>
              <a:buFontTx/>
              <a:extLst>
                <a:ext uri="{35155182-B16C-46BC-9424-99874614C6A1}">
                  <wpsdc:indentchars xmlns:wpsdc="http://www.wps.cn/officeDocument/2017/drawingmlCustomData" val="200" checksum="282533468"/>
                </a:ext>
              </a:extLst>
            </a:pPr>
            <a:r>
              <a:rPr lang="zh-CN" sz="2000" b="0">
                <a:latin typeface="微软雅黑" panose="020B0503020204020204" pitchFamily="34" charset="-122"/>
                <a:ea typeface="微软雅黑" panose="020B0503020204020204" pitchFamily="34" charset="-122"/>
                <a:cs typeface="微软雅黑" panose="020B0503020204020204" pitchFamily="34" charset="-122"/>
              </a:rPr>
              <a:t>使用这个指令可以读取指定端口的超声波传感器探头到前方物体的直线距离，取值范围是（</a:t>
            </a:r>
            <a:r>
              <a:rPr lang="en-US" altLang="zh-CN" sz="2000" b="0">
                <a:latin typeface="微软雅黑" panose="020B0503020204020204" pitchFamily="34" charset="-122"/>
                <a:ea typeface="微软雅黑" panose="020B0503020204020204" pitchFamily="34" charset="-122"/>
                <a:cs typeface="微软雅黑" panose="020B0503020204020204" pitchFamily="34" charset="-122"/>
              </a:rPr>
              <a:t>4</a:t>
            </a:r>
            <a:r>
              <a:rPr lang="zh-CN" sz="2000" b="0">
                <a:latin typeface="微软雅黑" panose="020B0503020204020204" pitchFamily="34" charset="-122"/>
                <a:ea typeface="微软雅黑" panose="020B0503020204020204" pitchFamily="34" charset="-122"/>
                <a:cs typeface="微软雅黑" panose="020B0503020204020204" pitchFamily="34" charset="-122"/>
              </a:rPr>
              <a:t>，400），单位是“厘米”。指令默认是“S0”端口；通过单击下拉列表，可以选择S0—S3这4个数字端口以及A0—A3这4个模拟端口。</a:t>
            </a:r>
            <a:endParaRPr lang="zh-CN"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1244" y="343090"/>
            <a:ext cx="2657846" cy="971686"/>
            <a:chOff x="606969" y="381190"/>
            <a:chExt cx="2657846" cy="971686"/>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5" name="矩形 4"/>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68" y="691217"/>
              <a:ext cx="476316" cy="447737"/>
            </a:xfrm>
            <a:prstGeom prst="rect">
              <a:avLst/>
            </a:prstGeom>
          </p:spPr>
        </p:pic>
        <p:sp>
          <p:nvSpPr>
            <p:cNvPr id="12" name="文本框 11"/>
            <p:cNvSpPr txBox="1"/>
            <p:nvPr/>
          </p:nvSpPr>
          <p:spPr>
            <a:xfrm>
              <a:off x="1462166" y="685893"/>
              <a:ext cx="1664238"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作品制作</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cxnSp>
        <p:nvCxnSpPr>
          <p:cNvPr id="11" name="直接连接符 10"/>
          <p:cNvCxnSpPr/>
          <p:nvPr/>
        </p:nvCxnSpPr>
        <p:spPr>
          <a:xfrm flipH="1">
            <a:off x="5629468" y="622300"/>
            <a:ext cx="19050" cy="58293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54305" y="2716530"/>
            <a:ext cx="5108575" cy="553085"/>
          </a:xfrm>
          <a:prstGeom prst="rect">
            <a:avLst/>
          </a:prstGeom>
          <a:noFill/>
        </p:spPr>
        <p:txBody>
          <a:bodyPr wrap="square" rtlCol="0">
            <a:spAutoFit/>
          </a:bodyPr>
          <a:lstStyle/>
          <a:p>
            <a:pPr indent="0" algn="ctr" fontAlgn="auto">
              <a:lnSpc>
                <a:spcPct val="150000"/>
              </a:lnSpc>
              <a:extLst>
                <a:ext uri="{35155182-B16C-46BC-9424-99874614C6A1}">
                  <wpsdc:indentchars xmlns:wpsdc="http://www.wps.cn/officeDocument/2017/drawingmlCustomData" val="0" checksum="583291441"/>
                </a:ext>
              </a:extLst>
            </a:pP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在Nova中使用超声波传感器--魔法音乐盒</a:t>
            </a:r>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5977255" y="1101090"/>
            <a:ext cx="5725795" cy="4246245"/>
          </a:xfrm>
          <a:prstGeom prst="rect">
            <a:avLst/>
          </a:prstGeom>
          <a:noFill/>
        </p:spPr>
        <p:txBody>
          <a:bodyPr wrap="square" rtlCol="0" anchor="t">
            <a:spAutoFit/>
          </a:bodyPr>
          <a:p>
            <a:pPr algn="l" fontAlgn="auto">
              <a:lnSpc>
                <a:spcPct val="150000"/>
              </a:lnSpc>
              <a:buClrTx/>
              <a:buSzTx/>
              <a:buFontTx/>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制作一个</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模拟</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魔法音乐盒</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智能装置，需要使用以下配件：</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pP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NOVA</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主控板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超声波传感器模块</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蜂鸣器模块</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数码管模块</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一根红色连接线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两根白色连接线</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970" y="281371"/>
            <a:ext cx="2657846" cy="971686"/>
            <a:chOff x="606969" y="381190"/>
            <a:chExt cx="2657846" cy="971686"/>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4" name="矩形 3"/>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863449" y="677192"/>
              <a:ext cx="1664238"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作品制作</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100" name="文本框 99"/>
          <p:cNvSpPr txBox="1"/>
          <p:nvPr/>
        </p:nvSpPr>
        <p:spPr>
          <a:xfrm>
            <a:off x="3442970" y="640080"/>
            <a:ext cx="5080000" cy="460375"/>
          </a:xfrm>
          <a:prstGeom prst="rect">
            <a:avLst/>
          </a:prstGeom>
          <a:noFill/>
          <a:ln w="9525">
            <a:noFill/>
          </a:ln>
        </p:spPr>
        <p:txBody>
          <a:bodyPr>
            <a:spAutoFit/>
          </a:bodyPr>
          <a:p>
            <a:pPr indent="0"/>
            <a:r>
              <a:rPr lang="zh-CN" sz="2400" b="0">
                <a:latin typeface="微软雅黑" panose="020B0503020204020204" pitchFamily="34" charset="-122"/>
                <a:ea typeface="微软雅黑" panose="020B0503020204020204" pitchFamily="34" charset="-122"/>
              </a:rPr>
              <a:t>连接硬件、运行插件</a:t>
            </a:r>
            <a:endParaRPr lang="zh-CN" altLang="en-US" sz="2400">
              <a:latin typeface="微软雅黑" panose="020B0503020204020204" pitchFamily="34" charset="-122"/>
              <a:ea typeface="微软雅黑" panose="020B0503020204020204" pitchFamily="34" charset="-122"/>
            </a:endParaRPr>
          </a:p>
        </p:txBody>
      </p:sp>
      <p:pic>
        <p:nvPicPr>
          <p:cNvPr id="6" name="图片 -2147482616"/>
          <p:cNvPicPr>
            <a:picLocks noChangeAspect="1"/>
          </p:cNvPicPr>
          <p:nvPr/>
        </p:nvPicPr>
        <p:blipFill>
          <a:blip r:embed="rId2"/>
          <a:stretch>
            <a:fillRect/>
          </a:stretch>
        </p:blipFill>
        <p:spPr>
          <a:xfrm>
            <a:off x="1710055" y="1554480"/>
            <a:ext cx="7404735" cy="402526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970" y="281371"/>
            <a:ext cx="2657846" cy="971686"/>
            <a:chOff x="606969" y="381190"/>
            <a:chExt cx="2657846" cy="971686"/>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4" name="矩形 3"/>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863449" y="677192"/>
              <a:ext cx="16642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作品制作</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00" name="文本框 99"/>
          <p:cNvSpPr txBox="1"/>
          <p:nvPr/>
        </p:nvSpPr>
        <p:spPr>
          <a:xfrm>
            <a:off x="3457575" y="640080"/>
            <a:ext cx="5080000" cy="460375"/>
          </a:xfrm>
          <a:prstGeom prst="rect">
            <a:avLst/>
          </a:prstGeom>
          <a:noFill/>
          <a:ln w="9525">
            <a:noFill/>
          </a:ln>
        </p:spPr>
        <p:txBody>
          <a:bodyPr>
            <a:spAutoFit/>
          </a:bodyPr>
          <a:p>
            <a:pPr indent="0"/>
            <a:r>
              <a:rPr lang="zh-CN" sz="2400" b="0">
                <a:latin typeface="微软雅黑" panose="020B0503020204020204" pitchFamily="34" charset="-122"/>
                <a:ea typeface="微软雅黑" panose="020B0503020204020204" pitchFamily="34" charset="-122"/>
              </a:rPr>
              <a:t>在数码管上显示超声波传感器的值</a:t>
            </a:r>
            <a:endParaRPr lang="zh-CN" altLang="en-US" sz="2400">
              <a:latin typeface="微软雅黑" panose="020B0503020204020204" pitchFamily="34" charset="-122"/>
              <a:ea typeface="微软雅黑" panose="020B0503020204020204" pitchFamily="34" charset="-122"/>
            </a:endParaRPr>
          </a:p>
        </p:txBody>
      </p:sp>
      <p:pic>
        <p:nvPicPr>
          <p:cNvPr id="288" name="图片 288"/>
          <p:cNvPicPr>
            <a:picLocks noChangeAspect="1"/>
          </p:cNvPicPr>
          <p:nvPr/>
        </p:nvPicPr>
        <p:blipFill>
          <a:blip r:embed="rId2">
            <a:extLst>
              <a:ext uri="{BEBA8EAE-BF5A-486C-A8C5-ECC9F3942E4B}">
                <a14:imgProps xmlns:a14="http://schemas.microsoft.com/office/drawing/2010/main">
                  <a14:imgLayer r:embed="rId3">
                    <a14:imgEffect>
                      <a14:backgroundRemoval t="9845" b="89378" l="5762" r="95903">
                        <a14:foregroundMark x1="7426" y1="25648" x2="10371" y2="0"/>
                        <a14:foregroundMark x1="5762" y1="37824" x2="7810" y2="0"/>
                        <a14:foregroundMark x1="91293" y1="59326" x2="95903" y2="0"/>
                      </a14:backgroundRemoval>
                    </a14:imgEffect>
                  </a14:imgLayer>
                </a14:imgProps>
              </a:ext>
            </a:extLst>
          </a:blip>
          <a:srcRect l="2075" t="3935" r="809" b="4220"/>
          <a:stretch>
            <a:fillRect/>
          </a:stretch>
        </p:blipFill>
        <p:spPr>
          <a:xfrm>
            <a:off x="140970" y="2221230"/>
            <a:ext cx="5167630" cy="2415540"/>
          </a:xfrm>
          <a:prstGeom prst="rect">
            <a:avLst/>
          </a:prstGeom>
          <a:ln>
            <a:noFill/>
          </a:ln>
        </p:spPr>
      </p:pic>
      <p:graphicFrame>
        <p:nvGraphicFramePr>
          <p:cNvPr id="6" name="表格 5"/>
          <p:cNvGraphicFramePr/>
          <p:nvPr>
            <p:custDataLst>
              <p:tags r:id="rId4"/>
            </p:custDataLst>
          </p:nvPr>
        </p:nvGraphicFramePr>
        <p:xfrm>
          <a:off x="5892800" y="2659380"/>
          <a:ext cx="6188710" cy="2679065"/>
        </p:xfrm>
        <a:graphic>
          <a:graphicData uri="http://schemas.openxmlformats.org/drawingml/2006/table">
            <a:tbl>
              <a:tblPr firstRow="1" bandRow="1">
                <a:tableStyleId>{5940675A-B579-460E-94D1-54222C63F5DA}</a:tableStyleId>
              </a:tblPr>
              <a:tblGrid>
                <a:gridCol w="518160"/>
                <a:gridCol w="3351530"/>
                <a:gridCol w="2319020"/>
              </a:tblGrid>
              <a:tr h="358140">
                <a:tc>
                  <a:txBody>
                    <a:bodyPr/>
                    <a:p>
                      <a:pPr indent="0" algn="ctr">
                        <a:buNone/>
                      </a:pPr>
                      <a:endParaRPr lang="en-US" altLang="en-US" sz="1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a:noFill/>
                    </a:lnL>
                    <a:lnR w="12700" cap="flat" cmpd="sng">
                      <a:solidFill>
                        <a:srgbClr val="08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latin typeface="仿宋" panose="02010609060101010101" charset="-122"/>
                          <a:ea typeface="仿宋" panose="02010609060101010101" charset="-122"/>
                          <a:cs typeface="仿宋" panose="02010609060101010101" charset="-122"/>
                        </a:rPr>
                        <a:t>障碍物</a:t>
                      </a:r>
                      <a:endParaRPr lang="en-US" altLang="en-US" sz="1600" b="1">
                        <a:latin typeface="仿宋" panose="02010609060101010101" charset="-122"/>
                        <a:ea typeface="仿宋" panose="02010609060101010101" charset="-122"/>
                        <a:cs typeface="仿宋"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1">
                          <a:latin typeface="仿宋" panose="02010609060101010101" charset="-122"/>
                          <a:ea typeface="仿宋" panose="02010609060101010101" charset="-122"/>
                          <a:cs typeface="仿宋" panose="02010609060101010101" charset="-122"/>
                        </a:rPr>
                        <a:t>数码管上显示的数值</a:t>
                      </a:r>
                      <a:endParaRPr lang="en-US" altLang="en-US" sz="1600" b="1">
                        <a:latin typeface="仿宋" panose="02010609060101010101" charset="-122"/>
                        <a:ea typeface="仿宋" panose="02010609060101010101" charset="-122"/>
                        <a:cs typeface="仿宋" panose="02010609060101010101" charset="-122"/>
                      </a:endParaRPr>
                    </a:p>
                  </a:txBody>
                  <a:tcPr marL="68580" marR="68580" marT="0" marB="0" vert="horz" anchor="ctr">
                    <a:lnL w="12700" cap="flat" cmpd="sng">
                      <a:solidFill>
                        <a:srgbClr val="000000"/>
                      </a:solidFill>
                      <a:prstDash val="solid"/>
                      <a:headEnd type="none" w="med" len="med"/>
                      <a:tailEnd type="none" w="med" len="med"/>
                    </a:lnL>
                    <a:lnR cap="flat">
                      <a:noFill/>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8140">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1</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a:noFill/>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仿宋" panose="02010609060101010101" charset="-122"/>
                          <a:ea typeface="仿宋" panose="02010609060101010101" charset="-122"/>
                          <a:cs typeface="仿宋" panose="02010609060101010101" charset="-122"/>
                        </a:rPr>
                        <a:t>用手掌在超声波传感器前移动</a:t>
                      </a:r>
                      <a:endParaRPr lang="en-US" altLang="en-US" sz="1600" b="0">
                        <a:latin typeface="仿宋" panose="02010609060101010101" charset="-122"/>
                        <a:ea typeface="仿宋" panose="02010609060101010101" charset="-122"/>
                        <a:cs typeface="仿宋"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仿宋" panose="02010609060101010101" charset="-122"/>
                          <a:ea typeface="仿宋" panose="02010609060101010101" charset="-122"/>
                          <a:cs typeface="仿宋" panose="02010609060101010101" charset="-122"/>
                        </a:rPr>
                        <a:t>最小值是（     ）</a:t>
                      </a:r>
                      <a:endParaRPr lang="en-US" altLang="en-US" sz="1600" b="0">
                        <a:latin typeface="仿宋" panose="02010609060101010101" charset="-122"/>
                        <a:ea typeface="仿宋" panose="02010609060101010101" charset="-122"/>
                        <a:cs typeface="仿宋" panose="02010609060101010101" charset="-122"/>
                      </a:endParaRPr>
                    </a:p>
                  </a:txBody>
                  <a:tcPr marL="68580" marR="68580" marT="0" marB="0" vert="horz"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8140">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2</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a:noFill/>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仿宋" panose="02010609060101010101" charset="-122"/>
                          <a:ea typeface="仿宋" panose="02010609060101010101" charset="-122"/>
                          <a:cs typeface="仿宋" panose="02010609060101010101" charset="-122"/>
                        </a:rPr>
                        <a:t>将超声波传感器对准墙壁</a:t>
                      </a:r>
                      <a:endParaRPr lang="en-US" altLang="en-US" sz="1600" b="0">
                        <a:latin typeface="仿宋" panose="02010609060101010101" charset="-122"/>
                        <a:ea typeface="仿宋" panose="02010609060101010101" charset="-122"/>
                        <a:cs typeface="仿宋"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Arial" panose="020B0604020202020204" pitchFamily="34" charset="0"/>
                          <a:cs typeface="Arial" panose="020B0604020202020204" pitchFamily="34" charset="0"/>
                        </a:rPr>
                        <a:t> </a:t>
                      </a:r>
                      <a:endParaRPr lang="en-US" altLang="en-US" sz="1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37845">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3</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a:noFill/>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仿宋" panose="02010609060101010101" charset="-122"/>
                          <a:ea typeface="仿宋" panose="02010609060101010101" charset="-122"/>
                          <a:cs typeface="仿宋" panose="02010609060101010101" charset="-122"/>
                        </a:rPr>
                        <a:t>在超声波传感器和墙壁之间放一个毛绒玩具</a:t>
                      </a:r>
                      <a:endParaRPr lang="en-US" altLang="en-US" sz="1600" b="0">
                        <a:latin typeface="仿宋" panose="02010609060101010101" charset="-122"/>
                        <a:ea typeface="仿宋" panose="02010609060101010101" charset="-122"/>
                        <a:cs typeface="仿宋"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Arial" panose="020B0604020202020204" pitchFamily="34" charset="0"/>
                          <a:cs typeface="Arial" panose="020B0604020202020204" pitchFamily="34" charset="0"/>
                        </a:rPr>
                        <a:t> </a:t>
                      </a:r>
                      <a:endParaRPr lang="en-US" altLang="en-US" sz="1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7560">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4</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a:noFill/>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仿宋" panose="02010609060101010101" charset="-122"/>
                          <a:ea typeface="仿宋" panose="02010609060101010101" charset="-122"/>
                          <a:cs typeface="仿宋" panose="02010609060101010101" charset="-122"/>
                        </a:rPr>
                        <a:t>将超声波传感器对准一个表面平滑的物体，然后慢慢倾斜这个物体</a:t>
                      </a:r>
                      <a:endParaRPr lang="en-US" altLang="en-US" sz="1600" b="0">
                        <a:latin typeface="仿宋" panose="02010609060101010101" charset="-122"/>
                        <a:ea typeface="仿宋" panose="02010609060101010101" charset="-122"/>
                        <a:cs typeface="仿宋"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600" b="0">
                          <a:latin typeface="Arial" panose="020B0604020202020204" pitchFamily="34" charset="0"/>
                          <a:cs typeface="Arial" panose="020B0604020202020204" pitchFamily="34" charset="0"/>
                        </a:rPr>
                        <a:t> </a:t>
                      </a:r>
                      <a:endParaRPr lang="en-US" altLang="en-US" sz="1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9240">
                <a:tc>
                  <a:txBody>
                    <a:bodyPr/>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5</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a:noFill/>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600" b="0">
                          <a:latin typeface="Arial" panose="020B0604020202020204" pitchFamily="34" charset="0"/>
                          <a:cs typeface="Arial" panose="020B0604020202020204" pitchFamily="34" charset="0"/>
                        </a:rPr>
                        <a:t> </a:t>
                      </a:r>
                      <a:endParaRPr lang="en-US" altLang="en-US" sz="1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600" b="0">
                        <a:latin typeface="Arial" panose="020B0604020202020204" pitchFamily="34" charset="0"/>
                        <a:ea typeface="Arial" panose="020B0604020202020204" pitchFamily="34" charset="0"/>
                        <a:cs typeface="Arial" panose="020B0604020202020204" pitchFamily="34" charset="0"/>
                      </a:endParaRPr>
                    </a:p>
                  </a:txBody>
                  <a:tcPr marL="68580" marR="68580" marT="0" marB="0" vert="horz" anchor="ctr">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r>
            </a:tbl>
          </a:graphicData>
        </a:graphic>
      </p:graphicFrame>
      <p:cxnSp>
        <p:nvCxnSpPr>
          <p:cNvPr id="15" name="直接连接符 14"/>
          <p:cNvCxnSpPr/>
          <p:nvPr/>
        </p:nvCxnSpPr>
        <p:spPr>
          <a:xfrm flipH="1">
            <a:off x="5455285" y="1392555"/>
            <a:ext cx="8890" cy="433768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696710" y="1392555"/>
            <a:ext cx="4581525" cy="922020"/>
          </a:xfrm>
          <a:prstGeom prst="rect">
            <a:avLst/>
          </a:prstGeom>
          <a:noFill/>
        </p:spPr>
        <p:txBody>
          <a:bodyPr wrap="square" rtlCol="0">
            <a:spAutoFit/>
          </a:bodyPr>
          <a:p>
            <a:pPr algn="l" fontAlgn="auto">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请根据程序结果，将超声波传感器与障碍物之间的距离值记录</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970" y="281371"/>
            <a:ext cx="2657846" cy="971686"/>
            <a:chOff x="606969" y="381190"/>
            <a:chExt cx="2657846" cy="971686"/>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4" name="矩形 3"/>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863449" y="677192"/>
              <a:ext cx="16642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作品制作</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6" name="文本框 5"/>
          <p:cNvSpPr txBox="1"/>
          <p:nvPr/>
        </p:nvSpPr>
        <p:spPr>
          <a:xfrm>
            <a:off x="3556000" y="640080"/>
            <a:ext cx="5080000" cy="460375"/>
          </a:xfrm>
          <a:prstGeom prst="rect">
            <a:avLst/>
          </a:prstGeom>
          <a:noFill/>
          <a:ln w="9525">
            <a:noFill/>
          </a:ln>
        </p:spPr>
        <p:txBody>
          <a:bodyPr>
            <a:spAutoFit/>
          </a:bodyPr>
          <a:p>
            <a:pPr indent="0"/>
            <a:r>
              <a:rPr lang="zh-CN" sz="2400" b="0">
                <a:latin typeface="微软雅黑" panose="020B0503020204020204" pitchFamily="34" charset="-122"/>
                <a:ea typeface="微软雅黑" panose="020B0503020204020204" pitchFamily="34" charset="-122"/>
                <a:cs typeface="微软雅黑" panose="020B0503020204020204" pitchFamily="34" charset="-122"/>
              </a:rPr>
              <a:t>用超声波传感器控制蜂鸣器发声</a:t>
            </a:r>
            <a:r>
              <a:rPr lang="en-US" sz="2400" b="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89" name="图片 289"/>
          <p:cNvPicPr>
            <a:picLocks noChangeAspect="1"/>
          </p:cNvPicPr>
          <p:nvPr/>
        </p:nvPicPr>
        <p:blipFill>
          <a:blip r:embed="rId2">
            <a:extLst>
              <a:ext uri="{BEBA8EAE-BF5A-486C-A8C5-ECC9F3942E4B}">
                <a14:imgProps xmlns:a14="http://schemas.microsoft.com/office/drawing/2010/main">
                  <a14:imgLayer r:embed="rId3">
                    <a14:imgEffect>
                      <a14:backgroundRemoval t="3759" b="94173" l="4307" r="93540">
                        <a14:foregroundMark x1="18170" y1="7519" x2="7941" y2="0"/>
                        <a14:foregroundMark x1="7941" y1="65226" x2="12113" y2="0"/>
                        <a14:foregroundMark x1="12113" y1="77820" x2="11844" y2="0"/>
                        <a14:foregroundMark x1="91790" y1="33083" x2="78331" y2="0"/>
                        <a14:foregroundMark x1="93001" y1="30075" x2="93674" y2="0"/>
                        <a14:foregroundMark x1="17093" y1="4511" x2="12651" y2="0"/>
                        <a14:foregroundMark x1="4307" y1="9023" x2="4307" y2="0"/>
                        <a14:foregroundMark x1="6999" y1="19549" x2="4845" y2="0"/>
                        <a14:foregroundMark x1="28937" y1="64286" x2="29475" y2="0"/>
                        <a14:foregroundMark x1="7941" y1="87030" x2="29206" y2="0"/>
                        <a14:foregroundMark x1="29206" y1="89286" x2="32571" y2="0"/>
                        <a14:foregroundMark x1="8210" y1="95301" x2="21400" y2="0"/>
                        <a14:foregroundMark x1="21400" y1="93045" x2="25168" y2="0"/>
                        <a14:foregroundMark x1="81427" y1="87218" x2="75505" y2="0"/>
                        <a14:foregroundMark x1="78331" y1="87218" x2="35262" y2="0"/>
                      </a14:backgroundRemoval>
                    </a14:imgEffect>
                  </a14:imgLayer>
                </a14:imgProps>
              </a:ext>
            </a:extLst>
          </a:blip>
          <a:srcRect l="2723" t="1268" r="3274" b="1849"/>
          <a:stretch>
            <a:fillRect/>
          </a:stretch>
        </p:blipFill>
        <p:spPr>
          <a:xfrm>
            <a:off x="3156585" y="1725930"/>
            <a:ext cx="5878830" cy="4339590"/>
          </a:xfrm>
          <a:prstGeom prst="rect">
            <a:avLst/>
          </a:prstGeom>
          <a:ln>
            <a:noFill/>
          </a:ln>
        </p:spPr>
      </p:pic>
    </p:spTree>
  </p:cSld>
  <p:clrMapOvr>
    <a:masterClrMapping/>
  </p:clrMapOvr>
</p:sld>
</file>

<file path=ppt/tags/tag1.xml><?xml version="1.0" encoding="utf-8"?>
<p:tagLst xmlns:p="http://schemas.openxmlformats.org/presentationml/2006/main">
  <p:tag name="KSO_WM_UNIT_TABLE_BEAUTIFY" val="smartTable{4fddb9b2-e964-4441-8952-d023957046e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1060</Words>
  <Application>WPS 演示</Application>
  <PresentationFormat>宽屏</PresentationFormat>
  <Paragraphs>108</Paragraphs>
  <Slides>13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Arial</vt:lpstr>
      <vt:lpstr>宋体</vt:lpstr>
      <vt:lpstr>Wingdings</vt:lpstr>
      <vt:lpstr>黑体</vt:lpstr>
      <vt:lpstr>Calibri</vt:lpstr>
      <vt:lpstr>微软雅黑</vt:lpstr>
      <vt:lpstr>仿宋</vt:lpstr>
      <vt:lpstr>Arial Rounded MT Bold</vt:lpstr>
      <vt:lpstr>Arial Unicode MS</vt:lpstr>
      <vt:lpstr>Calibri Light</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赵骞</dc:creator>
  <cp:lastModifiedBy>Administrator</cp:lastModifiedBy>
  <cp:revision>208</cp:revision>
  <dcterms:created xsi:type="dcterms:W3CDTF">2015-05-05T08:02:00Z</dcterms:created>
  <dcterms:modified xsi:type="dcterms:W3CDTF">2020-04-17T07:52:19Z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