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13" r:id="rId2"/>
    <p:sldId id="328" r:id="rId3"/>
    <p:sldId id="263" r:id="rId4"/>
    <p:sldId id="324" r:id="rId5"/>
    <p:sldId id="329" r:id="rId6"/>
    <p:sldId id="325" r:id="rId7"/>
    <p:sldId id="327" r:id="rId8"/>
    <p:sldId id="259" r:id="rId9"/>
    <p:sldId id="330" r:id="rId10"/>
    <p:sldId id="271" r:id="rId11"/>
    <p:sldId id="332" r:id="rId12"/>
    <p:sldId id="334" r:id="rId13"/>
    <p:sldId id="339" r:id="rId14"/>
    <p:sldId id="340" r:id="rId15"/>
    <p:sldId id="336" r:id="rId16"/>
    <p:sldId id="338" r:id="rId17"/>
    <p:sldId id="34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4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1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953502" y="2943983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                   </a:t>
              </a:r>
              <a:r>
                <a:rPr lang="zh-CN" altLang="en-US" sz="4800" b="1" dirty="0">
                  <a:latin typeface="+mj-ea"/>
                  <a:ea typeface="+mj-ea"/>
                </a:rPr>
                <a:t>自制水平仪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7560310" y="4547700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1497327"/>
            <a:ext cx="90705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任务一：将上图所示代码编译后下载到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，然后按下表要求改变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的姿态，将点阵屏上显示的数值都记录下来。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2FFD4A7-1B0C-4BA6-B817-8A401DF29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48731"/>
              </p:ext>
            </p:extLst>
          </p:nvPr>
        </p:nvGraphicFramePr>
        <p:xfrm>
          <a:off x="1107347" y="2659310"/>
          <a:ext cx="9626199" cy="2698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565">
                  <a:extLst>
                    <a:ext uri="{9D8B030D-6E8A-4147-A177-3AD203B41FA5}">
                      <a16:colId xmlns:a16="http://schemas.microsoft.com/office/drawing/2014/main" val="2304759584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222034927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2013846109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2571397007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1177106730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2670783796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3426391740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1342618701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3086542886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1491011622"/>
                    </a:ext>
                  </a:extLst>
                </a:gridCol>
                <a:gridCol w="639032">
                  <a:extLst>
                    <a:ext uri="{9D8B030D-6E8A-4147-A177-3AD203B41FA5}">
                      <a16:colId xmlns:a16="http://schemas.microsoft.com/office/drawing/2014/main" val="3687378846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1390578623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4247988005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3547152072"/>
                    </a:ext>
                  </a:extLst>
                </a:gridCol>
                <a:gridCol w="585615">
                  <a:extLst>
                    <a:ext uri="{9D8B030D-6E8A-4147-A177-3AD203B41FA5}">
                      <a16:colId xmlns:a16="http://schemas.microsoft.com/office/drawing/2014/main" val="3162353645"/>
                    </a:ext>
                  </a:extLst>
                </a:gridCol>
                <a:gridCol w="585614">
                  <a:extLst>
                    <a:ext uri="{9D8B030D-6E8A-4147-A177-3AD203B41FA5}">
                      <a16:colId xmlns:a16="http://schemas.microsoft.com/office/drawing/2014/main" val="3224549096"/>
                    </a:ext>
                  </a:extLst>
                </a:gridCol>
              </a:tblGrid>
              <a:tr h="1585519">
                <a:tc>
                  <a:txBody>
                    <a:bodyPr/>
                    <a:lstStyle/>
                    <a:p>
                      <a:r>
                        <a:rPr lang="zh-CN" altLang="en-US" dirty="0"/>
                        <a:t>姿态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0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r>
                        <a:rPr lang="zh-CN" altLang="en-US" dirty="0"/>
                        <a:t>方向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78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r>
                        <a:rPr lang="zh-CN" altLang="en-US" dirty="0"/>
                        <a:t>方向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66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r>
                        <a:rPr lang="zh-CN" altLang="en-US" dirty="0"/>
                        <a:t>方向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757211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A9C37416-2F44-4179-AA0F-B03FB32D953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248" y="2659310"/>
            <a:ext cx="2158351" cy="153353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441684F-9246-4105-9A6B-FE05C0BD33C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110" y="2819240"/>
            <a:ext cx="2799549" cy="137360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ACE57CB-2938-40C3-B428-B81B6D75BEF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02" y="2716639"/>
            <a:ext cx="1914494" cy="147620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FDF0E6B-BD57-49EA-B2F4-BD0DC5DC3DED}"/>
              </a:ext>
            </a:extLst>
          </p:cNvPr>
          <p:cNvSpPr/>
          <p:nvPr/>
        </p:nvSpPr>
        <p:spPr>
          <a:xfrm>
            <a:off x="2485986" y="5865813"/>
            <a:ext cx="7786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看一看，当</a:t>
            </a:r>
            <a:r>
              <a:rPr lang="en-US" altLang="zh-CN" dirty="0"/>
              <a:t>WU-Link</a:t>
            </a:r>
            <a:r>
              <a:rPr lang="zh-CN" altLang="en-US" dirty="0"/>
              <a:t>处于水平姿态时，三个方向的加速度值分别为多少？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2779" y="1633819"/>
            <a:ext cx="41440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</a:t>
            </a:r>
            <a:r>
              <a:rPr lang="zh-CN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步：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判断水平姿态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水平仪制作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9434FA3-356F-4ACB-B934-31573426266D}"/>
              </a:ext>
            </a:extLst>
          </p:cNvPr>
          <p:cNvSpPr/>
          <p:nvPr/>
        </p:nvSpPr>
        <p:spPr>
          <a:xfrm>
            <a:off x="1708255" y="2774388"/>
            <a:ext cx="7930695" cy="168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    在理想状态下，当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处于一个绝对水平位置时，加速度值应该稳定不变，但是真实情况下，因为传感器测量的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误差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始终存在，显示的加速度值一直在一个误差范围内跳动。根据第一步测量的数值，可以得知当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处于水平状态是三个方向加速度值的误差范围。</a:t>
            </a:r>
          </a:p>
        </p:txBody>
      </p:sp>
    </p:spTree>
    <p:extLst>
      <p:ext uri="{BB962C8B-B14F-4D97-AF65-F5344CB8AC3E}">
        <p14:creationId xmlns:p14="http://schemas.microsoft.com/office/powerpoint/2010/main" val="10715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CF39407-A8B1-43CF-95A4-CC0C3D3678C8}"/>
              </a:ext>
            </a:extLst>
          </p:cNvPr>
          <p:cNvSpPr/>
          <p:nvPr/>
        </p:nvSpPr>
        <p:spPr>
          <a:xfrm>
            <a:off x="1839154" y="2614687"/>
            <a:ext cx="7711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提示</a:t>
            </a:r>
            <a:r>
              <a:rPr lang="en-US" altLang="zh-CN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当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的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Z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方向加速度值在一定范围内时，即处于水平姿态。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8C12D00-819D-40F6-AE49-BEC7AE1CF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46266"/>
              </p:ext>
            </p:extLst>
          </p:nvPr>
        </p:nvGraphicFramePr>
        <p:xfrm>
          <a:off x="3495979" y="3161504"/>
          <a:ext cx="490118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1857">
                  <a:extLst>
                    <a:ext uri="{9D8B030D-6E8A-4147-A177-3AD203B41FA5}">
                      <a16:colId xmlns:a16="http://schemas.microsoft.com/office/drawing/2014/main" val="3292374183"/>
                    </a:ext>
                  </a:extLst>
                </a:gridCol>
                <a:gridCol w="2419330">
                  <a:extLst>
                    <a:ext uri="{9D8B030D-6E8A-4147-A177-3AD203B41FA5}">
                      <a16:colId xmlns:a16="http://schemas.microsoft.com/office/drawing/2014/main" val="305814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水平姿态</a:t>
                      </a:r>
                      <a:r>
                        <a:rPr lang="en-US" altLang="zh-CN" dirty="0"/>
                        <a:t>Z</a:t>
                      </a:r>
                      <a:r>
                        <a:rPr lang="zh-CN" altLang="en-US" dirty="0"/>
                        <a:t>方向最大值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水平姿态</a:t>
                      </a:r>
                      <a:r>
                        <a:rPr lang="en-US" altLang="zh-CN" dirty="0"/>
                        <a:t>Z</a:t>
                      </a:r>
                      <a:r>
                        <a:rPr lang="zh-CN" altLang="en-US" dirty="0"/>
                        <a:t>方向最小值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898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--2106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-2168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787072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EB4D8C65-4F7F-4E9B-93C0-4EA1B843FF99}"/>
              </a:ext>
            </a:extLst>
          </p:cNvPr>
          <p:cNvSpPr/>
          <p:nvPr/>
        </p:nvSpPr>
        <p:spPr>
          <a:xfrm>
            <a:off x="1775696" y="2003086"/>
            <a:ext cx="83417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任务二：做一个水平姿态判断仪，当水平时点阵屏显示“</a:t>
            </a:r>
            <a:r>
              <a:rPr lang="zh-CN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√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”，否则显示“</a:t>
            </a:r>
            <a:r>
              <a:rPr lang="zh-CN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×</a:t>
            </a: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C1451B6-2FAD-47B4-B95D-7E1BD2857024}"/>
              </a:ext>
            </a:extLst>
          </p:cNvPr>
          <p:cNvSpPr/>
          <p:nvPr/>
        </p:nvSpPr>
        <p:spPr>
          <a:xfrm>
            <a:off x="2644497" y="4194800"/>
            <a:ext cx="7711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提示</a:t>
            </a:r>
            <a:r>
              <a:rPr lang="en-US" altLang="zh-CN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需要用到变量存储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Z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方向的加速度值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66175C6-04E7-49F0-B760-ACF5B646D4D5}"/>
              </a:ext>
            </a:extLst>
          </p:cNvPr>
          <p:cNvSpPr/>
          <p:nvPr/>
        </p:nvSpPr>
        <p:spPr>
          <a:xfrm>
            <a:off x="3082127" y="5149173"/>
            <a:ext cx="7711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提示</a:t>
            </a:r>
            <a:r>
              <a:rPr lang="en-US" altLang="zh-CN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需要用到“数学与逻辑”类别中的指令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7888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8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4392" y="1432483"/>
            <a:ext cx="3118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判断水平姿态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水平仪制作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1482645-5750-46F7-A6BC-D50428FA7588}"/>
              </a:ext>
            </a:extLst>
          </p:cNvPr>
          <p:cNvSpPr/>
          <p:nvPr/>
        </p:nvSpPr>
        <p:spPr>
          <a:xfrm>
            <a:off x="2179943" y="3492059"/>
            <a:ext cx="1370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程序如下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516EFE0-D714-434B-A791-765923C5E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634" y="1305205"/>
            <a:ext cx="4686921" cy="511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6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5415565-2491-43AA-B36E-71DF51CDA54C}"/>
              </a:ext>
            </a:extLst>
          </p:cNvPr>
          <p:cNvSpPr/>
          <p:nvPr/>
        </p:nvSpPr>
        <p:spPr>
          <a:xfrm>
            <a:off x="664392" y="1432483"/>
            <a:ext cx="51700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步骤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三：判断其他偏转姿态</a:t>
            </a:r>
            <a:r>
              <a:rPr lang="en-US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模拟气泡水平仪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02107ED-512B-463A-A3BF-5117E9113468}"/>
              </a:ext>
            </a:extLst>
          </p:cNvPr>
          <p:cNvSpPr/>
          <p:nvPr/>
        </p:nvSpPr>
        <p:spPr>
          <a:xfrm>
            <a:off x="1328257" y="2060089"/>
            <a:ext cx="8889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当加速度值超出范围时，需要作出不同的图案，以提示此时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WU-Link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向哪个方向偏转。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29490D0-4B77-4B46-ACDB-FBBD0B6CF59A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96" b="94737" l="984" r="99098"/>
                    </a14:imgEffect>
                  </a14:imgLayer>
                </a14:imgProps>
              </a:ext>
            </a:extLst>
          </a:blip>
          <a:srcRect l="1198" t="4523" r="908" b="5013"/>
          <a:stretch/>
        </p:blipFill>
        <p:spPr bwMode="auto">
          <a:xfrm>
            <a:off x="2158184" y="3148178"/>
            <a:ext cx="6182103" cy="15122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9F29C116-A1B7-4F8E-9B0D-B3D58EF50DA6}"/>
              </a:ext>
            </a:extLst>
          </p:cNvPr>
          <p:cNvSpPr/>
          <p:nvPr/>
        </p:nvSpPr>
        <p:spPr>
          <a:xfrm>
            <a:off x="1430322" y="4749324"/>
            <a:ext cx="8277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当在水平状态下，显示“</a:t>
            </a:r>
            <a:r>
              <a:rPr lang="zh-CN" altLang="zh-CN" b="1" dirty="0">
                <a:latin typeface="幼圆" panose="02010509060101010101" pitchFamily="49" charset="-122"/>
                <a:ea typeface="幼圆" panose="02010509060101010101" pitchFamily="49" charset="-122"/>
              </a:rPr>
              <a:t>√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”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44D783B-098B-4AA7-808F-EC669ECF9834}"/>
              </a:ext>
            </a:extLst>
          </p:cNvPr>
          <p:cNvSpPr/>
          <p:nvPr/>
        </p:nvSpPr>
        <p:spPr>
          <a:xfrm>
            <a:off x="1430322" y="2689949"/>
            <a:ext cx="8032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模仿水泡水平仪，如向右偏转，则点阵屏显示的图案如下，</a:t>
            </a:r>
            <a:r>
              <a:rPr lang="zh-CN" altLang="zh-CN" dirty="0"/>
              <a:t>其他图案依此类推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9317AF3-55AD-41A6-BCB9-973D0E646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4274" y="5264179"/>
            <a:ext cx="6053834" cy="144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1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2485988" y="3024123"/>
            <a:ext cx="706907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当同时向左下方向偏转，点阵屏如何显示？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401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536980" y="2331721"/>
            <a:ext cx="892888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    水平仪是利用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处于水平姿态时加速度值为某一特殊值制作的仪器，是否可以调整这一特殊值，使其成为测量角度的角度仪，程序改如何修改。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1481629" y="484540"/>
            <a:ext cx="306846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加速度计小彩蛋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155192" y="1393591"/>
            <a:ext cx="11036808" cy="513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en-US" altLang="zh-CN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Q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：加速度计的作用是什么？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检测</a:t>
            </a:r>
            <a:r>
              <a:rPr lang="en-US" altLang="zh-CN" sz="2200" dirty="0">
                <a:latin typeface="+mj-ea"/>
                <a:ea typeface="+mj-ea"/>
                <a:cs typeface="微软雅黑" panose="020B0503020204020204" pitchFamily="34" charset="-122"/>
              </a:rPr>
              <a:t>WU-Link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在各个方向上的受力。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en-US" altLang="zh-CN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Q:  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为什么有</a:t>
            </a:r>
            <a:r>
              <a:rPr lang="en-US" altLang="zh-CN" sz="2200" dirty="0">
                <a:latin typeface="+mn-ea"/>
                <a:cs typeface="微软雅黑" panose="020B0503020204020204" pitchFamily="34" charset="-122"/>
              </a:rPr>
              <a:t>X</a:t>
            </a:r>
            <a:r>
              <a:rPr lang="zh-CN" altLang="en-US" sz="2200" dirty="0">
                <a:latin typeface="+mn-ea"/>
                <a:cs typeface="微软雅黑" panose="020B0503020204020204" pitchFamily="34" charset="-122"/>
              </a:rPr>
              <a:t>、</a:t>
            </a:r>
            <a:r>
              <a:rPr lang="en-US" altLang="zh-CN" sz="2200" dirty="0">
                <a:latin typeface="+mn-ea"/>
                <a:cs typeface="微软雅黑" panose="020B0503020204020204" pitchFamily="34" charset="-122"/>
              </a:rPr>
              <a:t>Y</a:t>
            </a:r>
            <a:r>
              <a:rPr lang="zh-CN" altLang="en-US" sz="2200" dirty="0">
                <a:latin typeface="+mn-ea"/>
                <a:cs typeface="微软雅黑" panose="020B0503020204020204" pitchFamily="34" charset="-122"/>
              </a:rPr>
              <a:t>、</a:t>
            </a:r>
            <a:r>
              <a:rPr lang="en-US" altLang="zh-CN" sz="2200" dirty="0">
                <a:latin typeface="+mn-ea"/>
                <a:cs typeface="微软雅黑" panose="020B0503020204020204" pitchFamily="34" charset="-122"/>
              </a:rPr>
              <a:t>Z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三个值？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为了描述物体在空间的状态，选取了空间坐标系中的</a:t>
            </a:r>
            <a:r>
              <a:rPr lang="en-US" altLang="zh-CN" sz="2200" dirty="0">
                <a:latin typeface="+mj-ea"/>
                <a:ea typeface="+mj-ea"/>
                <a:cs typeface="微软雅黑" panose="020B0503020204020204" pitchFamily="34" charset="-122"/>
              </a:rPr>
              <a:t>X</a:t>
            </a:r>
            <a:r>
              <a:rPr lang="zh-CN" altLang="en-US" sz="2200" dirty="0">
                <a:latin typeface="+mj-ea"/>
                <a:ea typeface="+mj-ea"/>
                <a:cs typeface="微软雅黑" panose="020B0503020204020204" pitchFamily="34" charset="-122"/>
              </a:rPr>
              <a:t>、</a:t>
            </a:r>
            <a:r>
              <a:rPr lang="en-US" altLang="zh-CN" sz="2200" dirty="0">
                <a:latin typeface="+mj-ea"/>
                <a:ea typeface="+mj-ea"/>
                <a:cs typeface="微软雅黑" panose="020B0503020204020204" pitchFamily="34" charset="-122"/>
              </a:rPr>
              <a:t>Y</a:t>
            </a:r>
            <a:r>
              <a:rPr lang="zh-CN" altLang="en-US" sz="2200" dirty="0">
                <a:latin typeface="+mj-ea"/>
                <a:ea typeface="+mj-ea"/>
                <a:cs typeface="微软雅黑" panose="020B0503020204020204" pitchFamily="34" charset="-122"/>
              </a:rPr>
              <a:t>、</a:t>
            </a:r>
            <a:r>
              <a:rPr lang="en-US" altLang="zh-CN" sz="2200" dirty="0">
                <a:latin typeface="+mj-ea"/>
                <a:ea typeface="+mj-ea"/>
                <a:cs typeface="微软雅黑" panose="020B0503020204020204" pitchFamily="34" charset="-122"/>
              </a:rPr>
              <a:t>Z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三个方向。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en-US" altLang="zh-CN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Q:  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为什么检测到的数值有正负？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正负表示方向。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en-US" altLang="zh-CN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Q:  </a:t>
            </a: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加速度计有什么用途？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200" dirty="0">
                <a:latin typeface="方正卡通简体" panose="03000509000000000000" pitchFamily="65" charset="-122"/>
                <a:ea typeface="方正卡通简体" panose="03000509000000000000" pitchFamily="65" charset="-122"/>
                <a:cs typeface="微软雅黑" panose="020B0503020204020204" pitchFamily="34" charset="-122"/>
              </a:rPr>
              <a:t>本课使用加速度计制作了水平仪，可检测水平姿态。</a:t>
            </a:r>
            <a:endParaRPr lang="en-US" altLang="zh-CN" sz="2200" dirty="0">
              <a:latin typeface="方正卡通简体" panose="03000509000000000000" pitchFamily="65" charset="-122"/>
              <a:ea typeface="方正卡通简体" panose="03000509000000000000" pitchFamily="65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23130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7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1059961" y="2532065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、模块</a:t>
            </a:r>
            <a:r>
              <a:rPr lang="zh-CN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与指令</a:t>
            </a:r>
            <a:endParaRPr lang="zh-CN" altLang="en-US" sz="3200" dirty="0"/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5021737" y="2699440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6789777" y="2766986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“读板载加速度计”指令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7016377" y="1933512"/>
            <a:ext cx="2310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/>
              <a:t>“</a:t>
            </a:r>
            <a:r>
              <a:rPr lang="zh-CN" altLang="en-US" sz="2400" b="1" dirty="0"/>
              <a:t>加速度计</a:t>
            </a:r>
            <a:r>
              <a:rPr lang="en-US" altLang="zh-CN" sz="2400" b="1" dirty="0"/>
              <a:t>”</a:t>
            </a:r>
            <a:r>
              <a:rPr lang="zh-CN" altLang="en-US" sz="2400" b="1" dirty="0"/>
              <a:t>模块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B9FE36C-3F0A-4BC4-8CA0-B320219E324C}"/>
              </a:ext>
            </a:extLst>
          </p:cNvPr>
          <p:cNvSpPr/>
          <p:nvPr/>
        </p:nvSpPr>
        <p:spPr>
          <a:xfrm>
            <a:off x="6909421" y="3600460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“检测到摇晃”指令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8" y="509909"/>
            <a:ext cx="1812097" cy="539272"/>
            <a:chOff x="5889208" y="2059384"/>
            <a:chExt cx="1812122" cy="539252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073942" y="2075436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184734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930DA7-31B4-4B8D-A3C1-6F2F8BF34E19}"/>
              </a:ext>
            </a:extLst>
          </p:cNvPr>
          <p:cNvSpPr/>
          <p:nvPr/>
        </p:nvSpPr>
        <p:spPr>
          <a:xfrm>
            <a:off x="1059960" y="2482335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、作品制作</a:t>
            </a:r>
            <a:endParaRPr lang="zh-CN" altLang="en-US" sz="3200" dirty="0"/>
          </a:p>
        </p:txBody>
      </p:sp>
      <p:sp>
        <p:nvSpPr>
          <p:cNvPr id="40" name="箭头: V 形 39">
            <a:extLst>
              <a:ext uri="{FF2B5EF4-FFF2-40B4-BE49-F238E27FC236}">
                <a16:creationId xmlns:a16="http://schemas.microsoft.com/office/drawing/2014/main" id="{552E0BF2-7F60-4221-A843-77219466B1CD}"/>
              </a:ext>
            </a:extLst>
          </p:cNvPr>
          <p:cNvSpPr/>
          <p:nvPr/>
        </p:nvSpPr>
        <p:spPr>
          <a:xfrm>
            <a:off x="3956506" y="2605445"/>
            <a:ext cx="712263" cy="3190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734E09-E5EF-4E7B-B193-9BFB565189F0}"/>
              </a:ext>
            </a:extLst>
          </p:cNvPr>
          <p:cNvSpPr/>
          <p:nvPr/>
        </p:nvSpPr>
        <p:spPr>
          <a:xfrm>
            <a:off x="5252344" y="2857817"/>
            <a:ext cx="5134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第二步：制作水平仪，判断水平姿态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C46AEC0-7654-4D9D-AF30-E8E50574AC46}"/>
              </a:ext>
            </a:extLst>
          </p:cNvPr>
          <p:cNvSpPr/>
          <p:nvPr/>
        </p:nvSpPr>
        <p:spPr>
          <a:xfrm>
            <a:off x="5247728" y="2143780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第一步：在点阵屏上显示三个方向的加速度值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411A1E4-4F96-4B36-8FB3-BBE924D3C900}"/>
              </a:ext>
            </a:extLst>
          </p:cNvPr>
          <p:cNvSpPr/>
          <p:nvPr/>
        </p:nvSpPr>
        <p:spPr>
          <a:xfrm>
            <a:off x="1059959" y="4117026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、拓展与思考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36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01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02010" y="1636780"/>
            <a:ext cx="4946675" cy="2990082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46147"/>
              <a:gd name="adj6" fmla="val -50633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66AA9A0-91D0-4621-9E57-FA49E79E05B7}"/>
              </a:ext>
            </a:extLst>
          </p:cNvPr>
          <p:cNvSpPr/>
          <p:nvPr/>
        </p:nvSpPr>
        <p:spPr>
          <a:xfrm>
            <a:off x="1486824" y="496897"/>
            <a:ext cx="162736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认识模块</a:t>
            </a:r>
          </a:p>
        </p:txBody>
      </p: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373857" y="1718796"/>
            <a:ext cx="4831988" cy="283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spcBef>
                <a:spcPts val="570"/>
              </a:spcBef>
              <a:spcAft>
                <a:spcPts val="0"/>
              </a:spcAft>
            </a:pPr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“加速度计”模块</a:t>
            </a:r>
            <a:endParaRPr lang="zh-CN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 marR="135255" algn="just">
              <a:lnSpc>
                <a:spcPct val="120000"/>
              </a:lnSpc>
              <a:spcBef>
                <a:spcPts val="765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加速度是描述物体速度变化快慢的物理量。加速度计就是能够检测到这种变化并转化、输出相应数值的传感器。在汽车安全系统、地震检测、游戏控制、佩带式智能设备等很多方面都有广泛的应用。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在主板上集成的加速度计可以检测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Z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三个方向的加速度大小。</a:t>
            </a:r>
          </a:p>
        </p:txBody>
      </p:sp>
      <p:pic>
        <p:nvPicPr>
          <p:cNvPr id="10" name="image55.png">
            <a:extLst>
              <a:ext uri="{FF2B5EF4-FFF2-40B4-BE49-F238E27FC236}">
                <a16:creationId xmlns:a16="http://schemas.microsoft.com/office/drawing/2014/main" id="{1BD20948-BDC3-4B5E-92FE-E5EE13CD3C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1" y="3005594"/>
            <a:ext cx="3640011" cy="2046774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04B6CBE8-1107-4305-93B9-42FD9EEC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377" y="41959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1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77802" y="1274244"/>
            <a:ext cx="4746668" cy="2424498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52196"/>
              <a:gd name="adj6" fmla="val -60119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4" y="497209"/>
            <a:ext cx="2286486" cy="535920"/>
            <a:chOff x="5889208" y="2046684"/>
            <a:chExt cx="2286516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4" y="20466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39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41739" y="1282631"/>
            <a:ext cx="4687876" cy="172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属于“板载”类别指令；可以读取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Z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三个方向上的加速度数值，可以更加精确的获取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的运动状态。单击打开下拉列表参数，有“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“Y”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“Z”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这三个选项。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702180" y="2003345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“读板载加速度计”指令</a:t>
            </a:r>
            <a:endParaRPr lang="zh-CN" altLang="en-US" sz="2400" dirty="0"/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7A530DD-F321-4CC1-9231-3B40892F99A8}"/>
              </a:ext>
            </a:extLst>
          </p:cNvPr>
          <p:cNvSpPr/>
          <p:nvPr/>
        </p:nvSpPr>
        <p:spPr>
          <a:xfrm>
            <a:off x="6457786" y="4463839"/>
            <a:ext cx="4746668" cy="1280881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3668"/>
              <a:gd name="adj6" fmla="val -68184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5B35B77-78D9-4ED5-9BA1-A750075A1F44}"/>
              </a:ext>
            </a:extLst>
          </p:cNvPr>
          <p:cNvSpPr/>
          <p:nvPr/>
        </p:nvSpPr>
        <p:spPr>
          <a:xfrm>
            <a:off x="6417494" y="4573588"/>
            <a:ext cx="4786960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属于“板载”类别指令；可以检测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有没有被晃动。如果检测到晃动，输出值为“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；否则为“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C553471-A6E6-4E6B-9A8B-EF7A7B03BEC6}"/>
              </a:ext>
            </a:extLst>
          </p:cNvPr>
          <p:cNvSpPr/>
          <p:nvPr/>
        </p:nvSpPr>
        <p:spPr>
          <a:xfrm>
            <a:off x="1062233" y="4850544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“检测到摇晃”指令</a:t>
            </a:r>
            <a:endParaRPr lang="zh-CN" altLang="en-US" sz="2400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A12075CC-2D22-45A2-9DAB-50046CFF37F4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23" b="93233" l="2216" r="97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93" t="12195" r="2696" b="10061"/>
          <a:stretch/>
        </p:blipFill>
        <p:spPr bwMode="auto">
          <a:xfrm>
            <a:off x="766194" y="2471550"/>
            <a:ext cx="2919684" cy="471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AC57B4A7-46B8-49ED-A715-C354DB38D96B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032" l="2331" r="97902">
                        <a14:foregroundMark x1="84382" y1="29365" x2="20280" y2="51587"/>
                        <a14:foregroundMark x1="84382" y1="56349" x2="15618" y2="61111"/>
                        <a14:foregroundMark x1="32634" y1="32540" x2="22611" y2="341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01" t="7942" r="5558" b="13711"/>
          <a:stretch/>
        </p:blipFill>
        <p:spPr bwMode="auto">
          <a:xfrm>
            <a:off x="1277649" y="5382538"/>
            <a:ext cx="2061169" cy="5244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5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49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作品制作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</a:t>
            </a:r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在点阵屏上显示三个方向的加速度值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2123AC-C5B8-4B02-B6B0-A8DD6C2C50D7}"/>
              </a:ext>
            </a:extLst>
          </p:cNvPr>
          <p:cNvSpPr/>
          <p:nvPr/>
        </p:nvSpPr>
        <p:spPr>
          <a:xfrm>
            <a:off x="886142" y="3119309"/>
            <a:ext cx="6096000" cy="21048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幼圆" panose="02010509060101010101" pitchFamily="49" charset="-122"/>
                <a:ea typeface="幼圆" panose="02010509060101010101" pitchFamily="49" charset="-122"/>
              </a:rPr>
              <a:t>要用一个程序让点阵屏上显示三个方向的加速度值，可以设定不同的触发条件</a:t>
            </a:r>
            <a:endParaRPr lang="en-US" altLang="zh-CN" b="1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1.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如果按下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按键时，显示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X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方向加速度值。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2.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如果松开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按键且按下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按键时，显示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Y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方向加速度值。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3. 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如果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和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两个按键都松开时，显示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Z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方向加速度值。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83874CD-DC7A-461B-9211-77205CE2F3A7}"/>
              </a:ext>
            </a:extLst>
          </p:cNvPr>
          <p:cNvPicPr/>
          <p:nvPr/>
        </p:nvPicPr>
        <p:blipFill rotWithShape="1">
          <a:blip r:embed="rId2"/>
          <a:srcRect l="3793" t="1983" r="6288" b="2864"/>
          <a:stretch/>
        </p:blipFill>
        <p:spPr bwMode="auto">
          <a:xfrm>
            <a:off x="7178471" y="2033929"/>
            <a:ext cx="3524056" cy="3754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41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800</Words>
  <Application>Microsoft Office PowerPoint</Application>
  <PresentationFormat>宽屏</PresentationFormat>
  <Paragraphs>88</Paragraphs>
  <Slides>17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等线</vt:lpstr>
      <vt:lpstr>方正卡通简体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thinPad</cp:lastModifiedBy>
  <cp:revision>215</cp:revision>
  <dcterms:created xsi:type="dcterms:W3CDTF">2015-05-05T08:02:00Z</dcterms:created>
  <dcterms:modified xsi:type="dcterms:W3CDTF">2019-04-16T08:41:09Z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