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13" r:id="rId2"/>
    <p:sldId id="328" r:id="rId3"/>
    <p:sldId id="346" r:id="rId4"/>
    <p:sldId id="263" r:id="rId5"/>
    <p:sldId id="324" r:id="rId6"/>
    <p:sldId id="329" r:id="rId7"/>
    <p:sldId id="325" r:id="rId8"/>
    <p:sldId id="341" r:id="rId9"/>
    <p:sldId id="342" r:id="rId10"/>
    <p:sldId id="343" r:id="rId11"/>
    <p:sldId id="327" r:id="rId12"/>
    <p:sldId id="344" r:id="rId13"/>
    <p:sldId id="259" r:id="rId14"/>
    <p:sldId id="330" r:id="rId15"/>
    <p:sldId id="271" r:id="rId16"/>
    <p:sldId id="332" r:id="rId17"/>
    <p:sldId id="334" r:id="rId18"/>
    <p:sldId id="345" r:id="rId19"/>
    <p:sldId id="336" r:id="rId20"/>
    <p:sldId id="33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77FD0-605B-4D40-8A05-741F2B0B88A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488B2-73D7-4635-A100-1413BF890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3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6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C7B0-EBAC-4569-9993-246641655C4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1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07C08-3D4D-451F-AC90-00F370C928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316913" y="2133600"/>
            <a:ext cx="2819400" cy="2819400"/>
          </a:xfrm>
          <a:custGeom>
            <a:avLst/>
            <a:gdLst>
              <a:gd name="connsiteX0" fmla="*/ 1409700 w 2819400"/>
              <a:gd name="connsiteY0" fmla="*/ 0 h 2819400"/>
              <a:gd name="connsiteX1" fmla="*/ 2819400 w 2819400"/>
              <a:gd name="connsiteY1" fmla="*/ 1409700 h 2819400"/>
              <a:gd name="connsiteX2" fmla="*/ 1409700 w 2819400"/>
              <a:gd name="connsiteY2" fmla="*/ 2819400 h 2819400"/>
              <a:gd name="connsiteX3" fmla="*/ 0 w 2819400"/>
              <a:gd name="connsiteY3" fmla="*/ 1409700 h 2819400"/>
              <a:gd name="connsiteX4" fmla="*/ 1409700 w 2819400"/>
              <a:gd name="connsiteY4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400" h="2819400">
                <a:moveTo>
                  <a:pt x="1409700" y="0"/>
                </a:moveTo>
                <a:cubicBezTo>
                  <a:pt x="2188256" y="0"/>
                  <a:pt x="2819400" y="631144"/>
                  <a:pt x="2819400" y="1409700"/>
                </a:cubicBezTo>
                <a:cubicBezTo>
                  <a:pt x="2819400" y="2188256"/>
                  <a:pt x="2188256" y="2819400"/>
                  <a:pt x="1409700" y="2819400"/>
                </a:cubicBezTo>
                <a:cubicBezTo>
                  <a:pt x="631144" y="2819400"/>
                  <a:pt x="0" y="2188256"/>
                  <a:pt x="0" y="1409700"/>
                </a:cubicBezTo>
                <a:cubicBezTo>
                  <a:pt x="0" y="631144"/>
                  <a:pt x="631144" y="0"/>
                  <a:pt x="14097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82397"/>
      </p:ext>
    </p:extLst>
  </p:cSld>
  <p:clrMapOvr>
    <a:masterClrMapping/>
  </p:clrMapOvr>
  <p:transition spd="slow" advTm="3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-1568450" y="-2621280"/>
            <a:ext cx="2956560" cy="29565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17500" dist="1524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8901484-19EC-4F92-A93B-CA9723FBCBFC}"/>
              </a:ext>
            </a:extLst>
          </p:cNvPr>
          <p:cNvGrpSpPr/>
          <p:nvPr/>
        </p:nvGrpSpPr>
        <p:grpSpPr>
          <a:xfrm>
            <a:off x="-1183005" y="-1325244"/>
            <a:ext cx="7867650" cy="7867650"/>
            <a:chOff x="-1183005" y="-959485"/>
            <a:chExt cx="7867650" cy="78676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83005" y="-959485"/>
              <a:ext cx="7867650" cy="7867650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021080" y="-183515"/>
              <a:ext cx="4557395" cy="455739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762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822960" y="-41275"/>
              <a:ext cx="4415155" cy="4415155"/>
            </a:xfrm>
            <a:prstGeom prst="ellipse">
              <a:avLst/>
            </a:prstGeom>
            <a:noFill/>
            <a:ln w="22225" cmpd="sng">
              <a:solidFill>
                <a:schemeClr val="bg1"/>
              </a:solidFill>
              <a:prstDash val="soli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n w="31750"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15" name="图片 14" descr="好好搭搭logo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960" y="1332230"/>
              <a:ext cx="4472305" cy="1668145"/>
            </a:xfrm>
            <a:prstGeom prst="rect">
              <a:avLst/>
            </a:prstGeom>
          </p:spPr>
        </p:pic>
      </p:grpSp>
      <p:sp>
        <p:nvSpPr>
          <p:cNvPr id="32" name="椭圆 31"/>
          <p:cNvSpPr/>
          <p:nvPr/>
        </p:nvSpPr>
        <p:spPr>
          <a:xfrm>
            <a:off x="7627620" y="-1689100"/>
            <a:ext cx="3021330" cy="302133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圆: 空心 30"/>
          <p:cNvSpPr/>
          <p:nvPr/>
        </p:nvSpPr>
        <p:spPr>
          <a:xfrm>
            <a:off x="6203315" y="5173345"/>
            <a:ext cx="1356995" cy="135699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: 空心 15"/>
          <p:cNvSpPr/>
          <p:nvPr/>
        </p:nvSpPr>
        <p:spPr>
          <a:xfrm>
            <a:off x="11065258" y="6034500"/>
            <a:ext cx="667827" cy="667827"/>
          </a:xfrm>
          <a:prstGeom prst="donut">
            <a:avLst/>
          </a:prstGeom>
          <a:solidFill>
            <a:srgbClr val="FFC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: 空心 15"/>
          <p:cNvSpPr/>
          <p:nvPr/>
        </p:nvSpPr>
        <p:spPr>
          <a:xfrm>
            <a:off x="822960" y="5509895"/>
            <a:ext cx="1020445" cy="1020445"/>
          </a:xfrm>
          <a:prstGeom prst="donu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圆: 空心 15"/>
          <p:cNvSpPr/>
          <p:nvPr/>
        </p:nvSpPr>
        <p:spPr>
          <a:xfrm>
            <a:off x="870585" y="4045585"/>
            <a:ext cx="339090" cy="339090"/>
          </a:xfrm>
          <a:prstGeom prst="donu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4299F56-D970-44FE-B1E2-A6C6391E4221}"/>
              </a:ext>
            </a:extLst>
          </p:cNvPr>
          <p:cNvGrpSpPr/>
          <p:nvPr/>
        </p:nvGrpSpPr>
        <p:grpSpPr>
          <a:xfrm>
            <a:off x="953502" y="2943983"/>
            <a:ext cx="11814766" cy="2186286"/>
            <a:chOff x="1040130" y="3925753"/>
            <a:chExt cx="11814766" cy="218628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F2EE567-3B06-46C3-8850-37DFCD9193E9}"/>
                </a:ext>
              </a:extLst>
            </p:cNvPr>
            <p:cNvSpPr/>
            <p:nvPr/>
          </p:nvSpPr>
          <p:spPr>
            <a:xfrm>
              <a:off x="1040130" y="3925753"/>
              <a:ext cx="11083836" cy="2186286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20565" y="4004846"/>
              <a:ext cx="112343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/>
              <a:r>
                <a:rPr lang="zh-CN" altLang="en-US" sz="6000" b="1" dirty="0">
                  <a:latin typeface="+mj-ea"/>
                  <a:ea typeface="+mj-ea"/>
                </a:rPr>
                <a:t>基于物联网的</a:t>
              </a:r>
              <a:r>
                <a:rPr lang="en-US" altLang="zh-CN" sz="6000" b="1" dirty="0">
                  <a:latin typeface="+mj-ea"/>
                  <a:ea typeface="+mj-ea"/>
                </a:rPr>
                <a:t>WU-Link</a:t>
              </a:r>
              <a:r>
                <a:rPr lang="zh-CN" altLang="en-US" sz="6000" b="1" dirty="0">
                  <a:latin typeface="+mj-ea"/>
                  <a:ea typeface="+mj-ea"/>
                </a:rPr>
                <a:t>造物入门</a:t>
              </a:r>
              <a:endParaRPr lang="en-US" altLang="zh-CN" sz="6000" b="1" dirty="0">
                <a:latin typeface="+mj-ea"/>
                <a:ea typeface="+mj-ea"/>
              </a:endParaRPr>
            </a:p>
            <a:p>
              <a:pPr lvl="0" algn="just"/>
              <a:r>
                <a:rPr lang="zh-CN" altLang="en-US" sz="6000" b="1" dirty="0">
                  <a:latin typeface="+mj-ea"/>
                  <a:ea typeface="+mj-ea"/>
                </a:rPr>
                <a:t>                   </a:t>
              </a:r>
              <a:r>
                <a:rPr lang="zh-CN" altLang="en-US" sz="4800" b="1" dirty="0">
                  <a:latin typeface="+mj-ea"/>
                  <a:ea typeface="+mj-ea"/>
                </a:rPr>
                <a:t>红外电子琴</a:t>
              </a: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55A7BEE-675B-4887-9147-04CCBF170329}"/>
              </a:ext>
            </a:extLst>
          </p:cNvPr>
          <p:cNvCxnSpPr/>
          <p:nvPr/>
        </p:nvCxnSpPr>
        <p:spPr>
          <a:xfrm>
            <a:off x="7560310" y="4547700"/>
            <a:ext cx="13090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注: 弯曲线形 2">
            <a:extLst>
              <a:ext uri="{FF2B5EF4-FFF2-40B4-BE49-F238E27FC236}">
                <a16:creationId xmlns:a16="http://schemas.microsoft.com/office/drawing/2014/main" id="{C8FE8A68-65CB-4D52-8BAB-5CB37BA7F304}"/>
              </a:ext>
            </a:extLst>
          </p:cNvPr>
          <p:cNvSpPr/>
          <p:nvPr/>
        </p:nvSpPr>
        <p:spPr>
          <a:xfrm>
            <a:off x="6477802" y="1760806"/>
            <a:ext cx="4651813" cy="1061381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117007"/>
              <a:gd name="adj6" fmla="val -61021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4" y="497209"/>
            <a:ext cx="2286486" cy="535920"/>
            <a:chOff x="5889208" y="2046684"/>
            <a:chExt cx="2286516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4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认识指令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0C3F8E2-4960-4C4A-AB41-68E755919E6A}"/>
              </a:ext>
            </a:extLst>
          </p:cNvPr>
          <p:cNvSpPr/>
          <p:nvPr/>
        </p:nvSpPr>
        <p:spPr>
          <a:xfrm>
            <a:off x="6441739" y="1769193"/>
            <a:ext cx="4687876" cy="10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属于“板载”类别指令；使用这个指令可以读取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板载红外接收模块接收到的红外数值。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F5B65F-502C-4962-9A0D-0CB81B104B7F}"/>
              </a:ext>
            </a:extLst>
          </p:cNvPr>
          <p:cNvSpPr/>
          <p:nvPr/>
        </p:nvSpPr>
        <p:spPr>
          <a:xfrm>
            <a:off x="702180" y="2489907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“读板载红外接收值”指令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C7A530DD-F321-4CC1-9231-3B40892F99A8}"/>
              </a:ext>
            </a:extLst>
          </p:cNvPr>
          <p:cNvSpPr/>
          <p:nvPr/>
        </p:nvSpPr>
        <p:spPr>
          <a:xfrm>
            <a:off x="6417494" y="4084686"/>
            <a:ext cx="4746668" cy="1280881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77598"/>
              <a:gd name="adj6" fmla="val -55989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B35B77-78D9-4ED5-9BA1-A750075A1F44}"/>
              </a:ext>
            </a:extLst>
          </p:cNvPr>
          <p:cNvSpPr/>
          <p:nvPr/>
        </p:nvSpPr>
        <p:spPr>
          <a:xfrm>
            <a:off x="6477802" y="4137223"/>
            <a:ext cx="4746668" cy="10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属于“板载”类别指令；使用这个指令可以让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板载红外发射模块发射指定的红外数值，可以根据需要修改。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553471-A6E6-4E6B-9A8B-EF7A7B03BEC6}"/>
              </a:ext>
            </a:extLst>
          </p:cNvPr>
          <p:cNvSpPr/>
          <p:nvPr/>
        </p:nvSpPr>
        <p:spPr>
          <a:xfrm>
            <a:off x="886142" y="4471796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“板载红外发射”指令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08AB3D1-DD2A-4F32-BF5E-F3EE782A0D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2" y="2875396"/>
            <a:ext cx="2883276" cy="5232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FF6C78F-3DDA-4D46-AE31-40826C319C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7" y="4841128"/>
            <a:ext cx="2777009" cy="60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注: 弯曲线形 2">
            <a:extLst>
              <a:ext uri="{FF2B5EF4-FFF2-40B4-BE49-F238E27FC236}">
                <a16:creationId xmlns:a16="http://schemas.microsoft.com/office/drawing/2014/main" id="{C8FE8A68-65CB-4D52-8BAB-5CB37BA7F304}"/>
              </a:ext>
            </a:extLst>
          </p:cNvPr>
          <p:cNvSpPr/>
          <p:nvPr/>
        </p:nvSpPr>
        <p:spPr>
          <a:xfrm>
            <a:off x="6512350" y="904243"/>
            <a:ext cx="5294422" cy="1428218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80300"/>
              <a:gd name="adj6" fmla="val -51059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4" y="497209"/>
            <a:ext cx="2286486" cy="535920"/>
            <a:chOff x="5889208" y="2046684"/>
            <a:chExt cx="2286516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4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认识指令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0C3F8E2-4960-4C4A-AB41-68E755919E6A}"/>
              </a:ext>
            </a:extLst>
          </p:cNvPr>
          <p:cNvSpPr/>
          <p:nvPr/>
        </p:nvSpPr>
        <p:spPr>
          <a:xfrm>
            <a:off x="6441738" y="938682"/>
            <a:ext cx="5365033" cy="139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lnSpc>
                <a:spcPct val="120000"/>
              </a:lnSpc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属于“板载”类别指令；使用这个指令可以设置板载的蜂鸣器发出指定的音调。指令默认是发出“低音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1DO”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的声音；可以单击打开下拉列表参数，从中选择具体的音调。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F5B65F-502C-4962-9A0D-0CB81B104B7F}"/>
              </a:ext>
            </a:extLst>
          </p:cNvPr>
          <p:cNvSpPr/>
          <p:nvPr/>
        </p:nvSpPr>
        <p:spPr>
          <a:xfrm>
            <a:off x="574675" y="1598476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“设置板载蜂鸣器音调”指令</a:t>
            </a:r>
          </a:p>
        </p:txBody>
      </p:sp>
      <p:sp>
        <p:nvSpPr>
          <p:cNvPr id="11" name="标注: 弯曲线形 10">
            <a:extLst>
              <a:ext uri="{FF2B5EF4-FFF2-40B4-BE49-F238E27FC236}">
                <a16:creationId xmlns:a16="http://schemas.microsoft.com/office/drawing/2014/main" id="{C7A530DD-F321-4CC1-9231-3B40892F99A8}"/>
              </a:ext>
            </a:extLst>
          </p:cNvPr>
          <p:cNvSpPr/>
          <p:nvPr/>
        </p:nvSpPr>
        <p:spPr>
          <a:xfrm>
            <a:off x="6520272" y="2426372"/>
            <a:ext cx="5286499" cy="1726178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80770"/>
              <a:gd name="adj6" fmla="val -49007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B35B77-78D9-4ED5-9BA1-A750075A1F44}"/>
              </a:ext>
            </a:extLst>
          </p:cNvPr>
          <p:cNvSpPr/>
          <p:nvPr/>
        </p:nvSpPr>
        <p:spPr>
          <a:xfrm>
            <a:off x="6417494" y="2433390"/>
            <a:ext cx="5503262" cy="172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lnSpc>
                <a:spcPct val="120000"/>
              </a:lnSpc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属于“板载”类别指令；使用这个指令可以设置板载蜂鸣器所发出声音的音量。指令的参数就是音量值，默认是“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，取值范围是（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255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），可以根据需要修改；数值越小声音越轻，如果设置为“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，就是关闭声音。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C553471-A6E6-4E6B-9A8B-EF7A7B03BEC6}"/>
              </a:ext>
            </a:extLst>
          </p:cNvPr>
          <p:cNvSpPr/>
          <p:nvPr/>
        </p:nvSpPr>
        <p:spPr>
          <a:xfrm>
            <a:off x="760307" y="342900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“设置板载蜂鸣器音量”指令</a:t>
            </a:r>
            <a:endParaRPr lang="zh-CN" altLang="en-US" sz="2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0D6C8AD-63FA-434B-AC36-05AD884920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" y="2043663"/>
            <a:ext cx="3974714" cy="523219"/>
          </a:xfrm>
          <a:prstGeom prst="rect">
            <a:avLst/>
          </a:prstGeom>
        </p:spPr>
      </p:pic>
      <p:sp>
        <p:nvSpPr>
          <p:cNvPr id="23" name="标注: 弯曲线形 22">
            <a:extLst>
              <a:ext uri="{FF2B5EF4-FFF2-40B4-BE49-F238E27FC236}">
                <a16:creationId xmlns:a16="http://schemas.microsoft.com/office/drawing/2014/main" id="{DD9CCC49-30B8-402F-9BEB-2DCDDFC60CD6}"/>
              </a:ext>
            </a:extLst>
          </p:cNvPr>
          <p:cNvSpPr/>
          <p:nvPr/>
        </p:nvSpPr>
        <p:spPr>
          <a:xfrm>
            <a:off x="6512350" y="4377781"/>
            <a:ext cx="5286499" cy="2165631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49928"/>
              <a:gd name="adj6" fmla="val -48234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F1174BD-AD21-434B-9160-3FC2E102E8E3}"/>
              </a:ext>
            </a:extLst>
          </p:cNvPr>
          <p:cNvSpPr/>
          <p:nvPr/>
        </p:nvSpPr>
        <p:spPr>
          <a:xfrm>
            <a:off x="6417494" y="4377781"/>
            <a:ext cx="5337532" cy="205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lnSpc>
                <a:spcPct val="120000"/>
              </a:lnSpc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属于“板载”类别指令；使用这个指令可以设置板载蜂鸣器发出指定频率的声音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也就是音调。指令的参数就是频率值，默认是“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523Hz”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，可以根据需要修改。与“设置板载蜂鸣器音调”指令相比，这个指令更加灵活，除了音符，还可以设置各种声音的音调。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143B229-9B9A-4392-910D-C6FC48702EBC}"/>
              </a:ext>
            </a:extLst>
          </p:cNvPr>
          <p:cNvSpPr/>
          <p:nvPr/>
        </p:nvSpPr>
        <p:spPr>
          <a:xfrm>
            <a:off x="812275" y="5037737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“设置板载蜂鸣器频率”指令</a:t>
            </a:r>
            <a:endParaRPr lang="zh-CN" altLang="en-US" sz="2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D1F0ECF-EEC1-4C41-89BC-2646CB0BED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0" y="3852334"/>
            <a:ext cx="3947211" cy="5232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F692AEF-E02A-4985-B833-FF41B788CE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0" y="5473624"/>
            <a:ext cx="3947211" cy="6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11" grpId="0" animBg="1"/>
      <p:bldP spid="12" grpId="0"/>
      <p:bldP spid="13" grpId="0"/>
      <p:bldP spid="23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注: 弯曲线形 2">
            <a:extLst>
              <a:ext uri="{FF2B5EF4-FFF2-40B4-BE49-F238E27FC236}">
                <a16:creationId xmlns:a16="http://schemas.microsoft.com/office/drawing/2014/main" id="{C8FE8A68-65CB-4D52-8BAB-5CB37BA7F304}"/>
              </a:ext>
            </a:extLst>
          </p:cNvPr>
          <p:cNvSpPr/>
          <p:nvPr/>
        </p:nvSpPr>
        <p:spPr>
          <a:xfrm>
            <a:off x="6191075" y="1760805"/>
            <a:ext cx="5222763" cy="3205477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44639"/>
              <a:gd name="adj6" fmla="val -45165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4" y="497209"/>
            <a:ext cx="2286486" cy="535920"/>
            <a:chOff x="5889208" y="2046684"/>
            <a:chExt cx="2286516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4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认识指令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39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0C3F8E2-4960-4C4A-AB41-68E755919E6A}"/>
              </a:ext>
            </a:extLst>
          </p:cNvPr>
          <p:cNvSpPr/>
          <p:nvPr/>
        </p:nvSpPr>
        <p:spPr>
          <a:xfrm>
            <a:off x="6150534" y="1793478"/>
            <a:ext cx="5222763" cy="305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lvl="0">
              <a:lnSpc>
                <a:spcPct val="12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属于“函数”类别指令；使用这个指令可以创建一个不带输出值的自定义函数。</a:t>
            </a:r>
          </a:p>
          <a:p>
            <a:pPr marL="67945" lvl="0">
              <a:lnSpc>
                <a:spcPct val="12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指令的参数就是这个自定义函数的名称，默认是“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PROCEDURE”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，可以根据需要重新设置。函数创建以后，会在“函数”类别中新增一个以这个函数名称命名的指令，用于在程序中调用这个自定义函数。</a:t>
            </a:r>
          </a:p>
          <a:p>
            <a:pPr marL="67945" lvl="0">
              <a:lnSpc>
                <a:spcPct val="120000"/>
              </a:lnSpc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单击指令左上角的“设置”图标，可以在打开的设置窗口中为所创建的自定义函数添加输入参数。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F5B65F-502C-4962-9A0D-0CB81B104B7F}"/>
              </a:ext>
            </a:extLst>
          </p:cNvPr>
          <p:cNvSpPr/>
          <p:nvPr/>
        </p:nvSpPr>
        <p:spPr>
          <a:xfrm>
            <a:off x="643457" y="2299883"/>
            <a:ext cx="3438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>
                <a:solidFill>
                  <a:prstClr val="black"/>
                </a:solidFill>
              </a:rPr>
              <a:t>“创建不带输出值的函数”指令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67AD5ED-6947-4E29-B210-6A036BAD69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1" y="3092450"/>
            <a:ext cx="2996307" cy="10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9649" y="3159055"/>
            <a:ext cx="244810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作品制作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7068" y="2408323"/>
            <a:ext cx="190494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02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Century Gothic" panose="020B0502020202020204" pitchFamily="34" charset="0"/>
              </a:rPr>
              <a:t>02</a:t>
            </a:r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48BE39-9D02-4BFF-9F96-E4D4EFE53A52}"/>
              </a:ext>
            </a:extLst>
          </p:cNvPr>
          <p:cNvSpPr/>
          <p:nvPr/>
        </p:nvSpPr>
        <p:spPr>
          <a:xfrm>
            <a:off x="662779" y="1633819"/>
            <a:ext cx="5314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第一步：在点阵屏上显示红外遥控器按键编码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2123AC-C5B8-4B02-B6B0-A8DD6C2C50D7}"/>
              </a:ext>
            </a:extLst>
          </p:cNvPr>
          <p:cNvSpPr/>
          <p:nvPr/>
        </p:nvSpPr>
        <p:spPr>
          <a:xfrm>
            <a:off x="886142" y="3119309"/>
            <a:ext cx="6096000" cy="21048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要在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的点阵屏上显示遥控器按键的红外编码，需要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定义变量，用于存贮接收到的红外按键编码数值；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根据这个变量值进行判断是否为“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，如果不为“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，那么就在点阵屏上显示这个变量值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——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也就是按键的编码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值。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93E201E-3859-4102-B2A4-DAFCE85A4C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71" y="1521484"/>
            <a:ext cx="3388360" cy="10248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A0D4AF-9AA8-414F-9123-41AB59B826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70" y="2767256"/>
            <a:ext cx="3367515" cy="21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1373414" y="1514105"/>
            <a:ext cx="9313782" cy="138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>
              <a:lnSpc>
                <a:spcPct val="120000"/>
              </a:lnSpc>
              <a:spcBef>
                <a:spcPts val="620"/>
              </a:spcBef>
              <a:spcAft>
                <a:spcPts val="0"/>
              </a:spcAft>
            </a:pP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任务一：将以上步骤编写的程序代码编译后下载到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上，然后用遥控器对准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WU-Link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接收模块，根据下表的要求，将遥控器上的按键红外值记录下来。</a:t>
            </a: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 </a:t>
            </a:r>
            <a:endParaRPr lang="zh-CN" altLang="zh-CN" sz="2400" dirty="0">
              <a:latin typeface="幼圆" panose="02010509060101010101" pitchFamily="49" charset="-122"/>
              <a:ea typeface="幼圆" panose="02010509060101010101" pitchFamily="49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EADF1EC-6660-45C3-86AF-0D614C8C3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93037"/>
              </p:ext>
            </p:extLst>
          </p:nvPr>
        </p:nvGraphicFramePr>
        <p:xfrm>
          <a:off x="3674462" y="2994870"/>
          <a:ext cx="3760767" cy="33291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10019">
                  <a:extLst>
                    <a:ext uri="{9D8B030D-6E8A-4147-A177-3AD203B41FA5}">
                      <a16:colId xmlns:a16="http://schemas.microsoft.com/office/drawing/2014/main" val="1295399278"/>
                    </a:ext>
                  </a:extLst>
                </a:gridCol>
                <a:gridCol w="2250748">
                  <a:extLst>
                    <a:ext uri="{9D8B030D-6E8A-4147-A177-3AD203B41FA5}">
                      <a16:colId xmlns:a16="http://schemas.microsoft.com/office/drawing/2014/main" val="1658403581"/>
                    </a:ext>
                  </a:extLst>
                </a:gridCol>
              </a:tblGrid>
              <a:tr h="479331">
                <a:tc>
                  <a:txBody>
                    <a:bodyPr/>
                    <a:lstStyle/>
                    <a:p>
                      <a:pPr marR="274320" algn="ctr">
                        <a:lnSpc>
                          <a:spcPct val="85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</a:rPr>
                        <a:t>遥控器的按键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4320" algn="ctr">
                        <a:lnSpc>
                          <a:spcPct val="85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zh-CN" sz="1800">
                          <a:effectLst/>
                        </a:rPr>
                        <a:t>点阵屏上显示的红外值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549848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4320" algn="ctr">
                        <a:lnSpc>
                          <a:spcPct val="85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081358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4320" algn="ctr">
                        <a:lnSpc>
                          <a:spcPct val="85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2096747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74320" algn="ctr">
                        <a:lnSpc>
                          <a:spcPct val="850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788296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958772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7734945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873983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1726833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63826"/>
                  </a:ext>
                </a:extLst>
              </a:tr>
              <a:tr h="316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zh-CN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zh-CN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911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415565-2491-43AA-B36E-71DF51CDA54C}"/>
              </a:ext>
            </a:extLst>
          </p:cNvPr>
          <p:cNvSpPr/>
          <p:nvPr/>
        </p:nvSpPr>
        <p:spPr>
          <a:xfrm>
            <a:off x="662779" y="1633819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lang="zh-CN" altLang="zh-CN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步：</a:t>
            </a:r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用红外遥控器控制蜂鸣器演奏音符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434FA3-356F-4ACB-B934-31573426266D}"/>
              </a:ext>
            </a:extLst>
          </p:cNvPr>
          <p:cNvSpPr/>
          <p:nvPr/>
        </p:nvSpPr>
        <p:spPr>
          <a:xfrm>
            <a:off x="659127" y="2429993"/>
            <a:ext cx="5781982" cy="3397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</a:rPr>
              <a:t>让红外遥控器控制蜂鸣器发声：</a:t>
            </a:r>
            <a:endParaRPr lang="en-US" altLang="zh-CN" sz="20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比如按遥控器上的“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按键，能够发出“中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1DO”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的声音。需要对所读取的红外编码数值进行判断：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如果变量“</a:t>
            </a:r>
            <a:r>
              <a:rPr lang="en-US" altLang="zh-CN" dirty="0" err="1">
                <a:latin typeface="幼圆" panose="02010509060101010101" pitchFamily="49" charset="-122"/>
                <a:ea typeface="幼圆" panose="02010509060101010101" pitchFamily="49" charset="-122"/>
              </a:rPr>
              <a:t>ir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”——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也就是读取的红外接收值，等于上一步骤获取的遥控器按键“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所对应的数值“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255”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，那么就设置蜂鸣器的音调为“中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1DO”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、音量为“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20”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、延时为“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1000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毫秒”，最后再设置音量为“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0”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、关闭蜂鸣器。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7856234-702D-48DA-AF76-03943A241C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24" y="2286625"/>
            <a:ext cx="3850005" cy="27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4D8C65-4F7F-4E9B-93C0-4EA1B843FF99}"/>
              </a:ext>
            </a:extLst>
          </p:cNvPr>
          <p:cNvSpPr/>
          <p:nvPr/>
        </p:nvSpPr>
        <p:spPr>
          <a:xfrm>
            <a:off x="1373414" y="2659814"/>
            <a:ext cx="9759166" cy="127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1.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除了“中音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1DO”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，你能不能修改代码，让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WU-Link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演奏其它音符？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2. 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如果不使用自定义变量“</a:t>
            </a:r>
            <a:r>
              <a:rPr lang="en-US" altLang="zh-CN" dirty="0" err="1">
                <a:latin typeface="幼圆" panose="02010509060101010101" pitchFamily="49" charset="-122"/>
                <a:ea typeface="幼圆" panose="02010509060101010101" pitchFamily="49" charset="-122"/>
              </a:rPr>
              <a:t>ir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，直接在“判断”指令的条件参数中使用“读板载红外接收值”指令还能够演奏音符吗？编译、下载后使用一下，你发现了什么？为什么？</a:t>
            </a:r>
          </a:p>
        </p:txBody>
      </p:sp>
    </p:spTree>
    <p:extLst>
      <p:ext uri="{BB962C8B-B14F-4D97-AF65-F5344CB8AC3E}">
        <p14:creationId xmlns:p14="http://schemas.microsoft.com/office/powerpoint/2010/main" val="156788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79" cy="535920"/>
            <a:chOff x="5889208" y="2046684"/>
            <a:chExt cx="2286511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28" y="2046684"/>
              <a:ext cx="1627391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作品制作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03.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5415565-2491-43AA-B36E-71DF51CDA54C}"/>
              </a:ext>
            </a:extLst>
          </p:cNvPr>
          <p:cNvSpPr/>
          <p:nvPr/>
        </p:nvSpPr>
        <p:spPr>
          <a:xfrm>
            <a:off x="720497" y="1249139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第三步：自定义函数演奏多个音符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434FA3-356F-4ACB-B934-31573426266D}"/>
              </a:ext>
            </a:extLst>
          </p:cNvPr>
          <p:cNvSpPr/>
          <p:nvPr/>
        </p:nvSpPr>
        <p:spPr>
          <a:xfrm>
            <a:off x="2057292" y="1606974"/>
            <a:ext cx="7125856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如果需要蜂鸣器演奏的音符很多，如演奏“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DO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RE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en-US" altLang="zh-CN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MI”</a:t>
            </a:r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音符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6E24A1E-4685-4ADA-AA23-E7C40A1218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42" y="2265026"/>
            <a:ext cx="2573692" cy="4349511"/>
          </a:xfrm>
          <a:prstGeom prst="rect">
            <a:avLst/>
          </a:prstGeom>
        </p:spPr>
      </p:pic>
      <p:sp>
        <p:nvSpPr>
          <p:cNvPr id="2" name="箭头: 右 1">
            <a:extLst>
              <a:ext uri="{FF2B5EF4-FFF2-40B4-BE49-F238E27FC236}">
                <a16:creationId xmlns:a16="http://schemas.microsoft.com/office/drawing/2014/main" id="{8A5236F5-BE82-47D2-AD80-92AB183E5398}"/>
              </a:ext>
            </a:extLst>
          </p:cNvPr>
          <p:cNvSpPr/>
          <p:nvPr/>
        </p:nvSpPr>
        <p:spPr>
          <a:xfrm>
            <a:off x="3791825" y="4238445"/>
            <a:ext cx="293614" cy="18455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779A742-52FF-4813-8659-015D724BBF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47" y="3891114"/>
            <a:ext cx="2445645" cy="1099175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CAF935C3-01F4-418E-A2CA-0E92C909BDD1}"/>
              </a:ext>
            </a:extLst>
          </p:cNvPr>
          <p:cNvSpPr/>
          <p:nvPr/>
        </p:nvSpPr>
        <p:spPr>
          <a:xfrm>
            <a:off x="7072291" y="4255223"/>
            <a:ext cx="293614" cy="18455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A298FE-A635-443B-820D-DF9BE95A719D}"/>
              </a:ext>
            </a:extLst>
          </p:cNvPr>
          <p:cNvSpPr/>
          <p:nvPr/>
        </p:nvSpPr>
        <p:spPr>
          <a:xfrm>
            <a:off x="4190048" y="2833165"/>
            <a:ext cx="2386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音符越多，重复的指令也就越多，造成大量的冗余代码，要解决代码冗余问题，可以使用自定义函数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AE8F3D8-57AA-44A2-B682-86A6323188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34" y="2361562"/>
            <a:ext cx="3274454" cy="41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2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775696" y="484540"/>
            <a:ext cx="142058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试一试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1A35613-85FB-47CA-AF22-D6DAFC37D96D}"/>
              </a:ext>
            </a:extLst>
          </p:cNvPr>
          <p:cNvSpPr/>
          <p:nvPr/>
        </p:nvSpPr>
        <p:spPr>
          <a:xfrm>
            <a:off x="2150427" y="2621451"/>
            <a:ext cx="8444867" cy="174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920">
              <a:lnSpc>
                <a:spcPct val="150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1.	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进一步完善代码，让遥控器可以演奏其它中音的音调。</a:t>
            </a:r>
          </a:p>
          <a:p>
            <a:pPr marL="248920">
              <a:lnSpc>
                <a:spcPct val="150000"/>
              </a:lnSpc>
              <a:spcBef>
                <a:spcPts val="620"/>
              </a:spcBef>
              <a:spcAft>
                <a:spcPts val="0"/>
              </a:spcAft>
            </a:pPr>
            <a:r>
              <a:rPr lang="en-US" altLang="zh-CN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2.	</a:t>
            </a:r>
            <a:r>
              <a:rPr lang="zh-CN" altLang="en-US" sz="2400" dirty="0">
                <a:latin typeface="幼圆" panose="02010509060101010101" pitchFamily="49" charset="-122"/>
                <a:ea typeface="幼圆" panose="02010509060101010101" pitchFamily="49" charset="-122"/>
                <a:cs typeface="微软雅黑" panose="020B0503020204020204" pitchFamily="34" charset="-122"/>
              </a:rPr>
              <a:t>除了中音的七个音调，能不能还能够演奏低音、高音的其它音调？</a:t>
            </a:r>
          </a:p>
        </p:txBody>
      </p:sp>
    </p:spTree>
    <p:extLst>
      <p:ext uri="{BB962C8B-B14F-4D97-AF65-F5344CB8AC3E}">
        <p14:creationId xmlns:p14="http://schemas.microsoft.com/office/powerpoint/2010/main" val="1312401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09651" y="3159055"/>
            <a:ext cx="244810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课程思路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171816" y="2331721"/>
            <a:ext cx="2766060" cy="276606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7" name="矩形 46"/>
          <p:cNvSpPr/>
          <p:nvPr/>
        </p:nvSpPr>
        <p:spPr>
          <a:xfrm>
            <a:off x="1536980" y="417163"/>
            <a:ext cx="224452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拓展与思考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83CC279-A6B2-4646-9FFC-D22907042075}"/>
              </a:ext>
            </a:extLst>
          </p:cNvPr>
          <p:cNvSpPr/>
          <p:nvPr/>
        </p:nvSpPr>
        <p:spPr>
          <a:xfrm>
            <a:off x="291173" y="235808"/>
            <a:ext cx="1082241" cy="108224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A4DFD8-1E66-442C-9B78-8FC80841226D}"/>
              </a:ext>
            </a:extLst>
          </p:cNvPr>
          <p:cNvSpPr/>
          <p:nvPr/>
        </p:nvSpPr>
        <p:spPr>
          <a:xfrm>
            <a:off x="1146851" y="1428577"/>
            <a:ext cx="10102786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marR="86995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除了使用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设置板载蜂鸣器音调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指令以外，也可以使用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板载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类别中的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设置板载蜂鸣器频率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指令设置需要演奏音符的音调。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BA90371-E497-4175-9D9F-F908A7146680}"/>
              </a:ext>
            </a:extLst>
          </p:cNvPr>
          <p:cNvSpPr/>
          <p:nvPr/>
        </p:nvSpPr>
        <p:spPr>
          <a:xfrm>
            <a:off x="2799480" y="2429177"/>
            <a:ext cx="5955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声音的频率与</a:t>
            </a:r>
            <a:r>
              <a:rPr lang="en-US" altLang="zh-CN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</a:t>
            </a:r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调的音符有如下表所示的对应关系：</a:t>
            </a:r>
          </a:p>
        </p:txBody>
      </p:sp>
      <p:pic>
        <p:nvPicPr>
          <p:cNvPr id="15" name="image90.png">
            <a:extLst>
              <a:ext uri="{FF2B5EF4-FFF2-40B4-BE49-F238E27FC236}">
                <a16:creationId xmlns:a16="http://schemas.microsoft.com/office/drawing/2014/main" id="{A283C9A1-0F91-4952-8E40-7666184CA0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0793" y="3047942"/>
            <a:ext cx="3752850" cy="170497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E00EED9-F509-4518-B095-4B50B3F262C0}"/>
              </a:ext>
            </a:extLst>
          </p:cNvPr>
          <p:cNvSpPr/>
          <p:nvPr/>
        </p:nvSpPr>
        <p:spPr>
          <a:xfrm>
            <a:off x="3036963" y="4981707"/>
            <a:ext cx="593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请参考这张对照表，编写用遥控器演奏音符的程序。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209463-5B82-478B-AFE1-DC243DB64B50}"/>
              </a:ext>
            </a:extLst>
          </p:cNvPr>
          <p:cNvSpPr/>
          <p:nvPr/>
        </p:nvSpPr>
        <p:spPr>
          <a:xfrm>
            <a:off x="1536980" y="5804659"/>
            <a:ext cx="9569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想一想：这个程序与以上介绍的、使用“设置板载蜂鸣器音调”指令的程序有什么不同？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7385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34349 -0.335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7" grpId="0"/>
      <p:bldP spid="17" grpId="0" animBg="1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82" cy="535940"/>
            <a:chOff x="5889208" y="2046684"/>
            <a:chExt cx="2286513" cy="5359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3" y="2046684"/>
              <a:ext cx="1627388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课程思路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443EF4-B59B-4FA2-9C4A-6135207C3109}"/>
              </a:ext>
            </a:extLst>
          </p:cNvPr>
          <p:cNvSpPr/>
          <p:nvPr/>
        </p:nvSpPr>
        <p:spPr>
          <a:xfrm>
            <a:off x="1263639" y="3085738"/>
            <a:ext cx="285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4183C4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83C4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微软雅黑" panose="020B0503020204020204" pitchFamily="34" charset="-122"/>
              </a:rPr>
              <a:t>、模块与指令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箭头: V 形 25">
            <a:extLst>
              <a:ext uri="{FF2B5EF4-FFF2-40B4-BE49-F238E27FC236}">
                <a16:creationId xmlns:a16="http://schemas.microsoft.com/office/drawing/2014/main" id="{2EF8253D-FA3E-4756-B0E2-5B61247BB32D}"/>
              </a:ext>
            </a:extLst>
          </p:cNvPr>
          <p:cNvSpPr/>
          <p:nvPr/>
        </p:nvSpPr>
        <p:spPr>
          <a:xfrm>
            <a:off x="5156968" y="3229987"/>
            <a:ext cx="729899" cy="33665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F90B3B2-7AC7-4A95-A43B-AFB8C5D7A07B}"/>
              </a:ext>
            </a:extLst>
          </p:cNvPr>
          <p:cNvSpPr/>
          <p:nvPr/>
        </p:nvSpPr>
        <p:spPr>
          <a:xfrm>
            <a:off x="7114404" y="3162670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红外遥控器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05D4101-3508-4D4D-9AE3-536FF9C5E9D1}"/>
              </a:ext>
            </a:extLst>
          </p:cNvPr>
          <p:cNvSpPr/>
          <p:nvPr/>
        </p:nvSpPr>
        <p:spPr>
          <a:xfrm>
            <a:off x="7114404" y="262407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板载红外遥控系统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B9FE36C-3F0A-4BC4-8CA0-B320219E324C}"/>
              </a:ext>
            </a:extLst>
          </p:cNvPr>
          <p:cNvSpPr/>
          <p:nvPr/>
        </p:nvSpPr>
        <p:spPr>
          <a:xfrm>
            <a:off x="7114404" y="3741900"/>
            <a:ext cx="2350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板载蜂鸣器模块</a:t>
            </a:r>
          </a:p>
        </p:txBody>
      </p:sp>
    </p:spTree>
    <p:extLst>
      <p:ext uri="{BB962C8B-B14F-4D97-AF65-F5344CB8AC3E}">
        <p14:creationId xmlns:p14="http://schemas.microsoft.com/office/powerpoint/2010/main" val="36283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32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82" cy="535940"/>
            <a:chOff x="5889208" y="2046684"/>
            <a:chExt cx="2286513" cy="5359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3" y="2046684"/>
              <a:ext cx="1627388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课程思路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F443EF4-B59B-4FA2-9C4A-6135207C3109}"/>
              </a:ext>
            </a:extLst>
          </p:cNvPr>
          <p:cNvSpPr/>
          <p:nvPr/>
        </p:nvSpPr>
        <p:spPr>
          <a:xfrm>
            <a:off x="1059961" y="2765818"/>
            <a:ext cx="2847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、模块与</a:t>
            </a:r>
            <a:r>
              <a:rPr lang="zh-CN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指令</a:t>
            </a:r>
            <a:endParaRPr lang="zh-CN" altLang="en-US" sz="3200" dirty="0"/>
          </a:p>
        </p:txBody>
      </p:sp>
      <p:sp>
        <p:nvSpPr>
          <p:cNvPr id="26" name="箭头: V 形 25">
            <a:extLst>
              <a:ext uri="{FF2B5EF4-FFF2-40B4-BE49-F238E27FC236}">
                <a16:creationId xmlns:a16="http://schemas.microsoft.com/office/drawing/2014/main" id="{2EF8253D-FA3E-4756-B0E2-5B61247BB32D}"/>
              </a:ext>
            </a:extLst>
          </p:cNvPr>
          <p:cNvSpPr/>
          <p:nvPr/>
        </p:nvSpPr>
        <p:spPr>
          <a:xfrm>
            <a:off x="5023972" y="2837068"/>
            <a:ext cx="729899" cy="33665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55EED3-CA45-4FC1-9682-C87723A70B2E}"/>
              </a:ext>
            </a:extLst>
          </p:cNvPr>
          <p:cNvSpPr/>
          <p:nvPr/>
        </p:nvSpPr>
        <p:spPr>
          <a:xfrm>
            <a:off x="6253798" y="1541697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“读板载红外接收值”指令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425B73D-E867-41DF-B82A-A940CFA0F88E}"/>
              </a:ext>
            </a:extLst>
          </p:cNvPr>
          <p:cNvSpPr/>
          <p:nvPr/>
        </p:nvSpPr>
        <p:spPr>
          <a:xfrm>
            <a:off x="6253798" y="2120927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“板载红外发射”指令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7FED64-C170-4E1A-A82A-EE928694BD71}"/>
              </a:ext>
            </a:extLst>
          </p:cNvPr>
          <p:cNvSpPr/>
          <p:nvPr/>
        </p:nvSpPr>
        <p:spPr>
          <a:xfrm>
            <a:off x="6253798" y="2774563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“设置板载蜂鸣器音调”指令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BA58F3D-E1F1-4706-9CC0-AFEF71259B4B}"/>
              </a:ext>
            </a:extLst>
          </p:cNvPr>
          <p:cNvSpPr/>
          <p:nvPr/>
        </p:nvSpPr>
        <p:spPr>
          <a:xfrm>
            <a:off x="6265545" y="3393599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“设置板载蜂鸣器音量”指令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D4A7C46-733B-4DD3-8526-78E2D8770BBE}"/>
              </a:ext>
            </a:extLst>
          </p:cNvPr>
          <p:cNvSpPr/>
          <p:nvPr/>
        </p:nvSpPr>
        <p:spPr>
          <a:xfrm>
            <a:off x="6265546" y="4009127"/>
            <a:ext cx="4206601" cy="177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“设置板载蜂鸣器频率”指令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C060524-1BE3-4A59-A6B3-13CD4F8C11EA}"/>
              </a:ext>
            </a:extLst>
          </p:cNvPr>
          <p:cNvSpPr/>
          <p:nvPr/>
        </p:nvSpPr>
        <p:spPr>
          <a:xfrm>
            <a:off x="6265548" y="4628470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“创建不带输出值的函数”指令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11" grpId="0"/>
      <p:bldP spid="12" grpId="0"/>
      <p:bldP spid="14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39" y="497209"/>
            <a:ext cx="2286482" cy="535940"/>
            <a:chOff x="5889208" y="2046684"/>
            <a:chExt cx="2286513" cy="53592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3" y="2046684"/>
              <a:ext cx="1627388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课程思路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59384"/>
              <a:ext cx="684803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E930DA7-31B4-4B8D-A3C1-6F2F8BF34E19}"/>
              </a:ext>
            </a:extLst>
          </p:cNvPr>
          <p:cNvSpPr/>
          <p:nvPr/>
        </p:nvSpPr>
        <p:spPr>
          <a:xfrm>
            <a:off x="1059960" y="2482335"/>
            <a:ext cx="2444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、作品制作</a:t>
            </a:r>
            <a:endParaRPr lang="zh-CN" altLang="en-US" sz="3200" dirty="0"/>
          </a:p>
        </p:txBody>
      </p:sp>
      <p:sp>
        <p:nvSpPr>
          <p:cNvPr id="40" name="箭头: V 形 39">
            <a:extLst>
              <a:ext uri="{FF2B5EF4-FFF2-40B4-BE49-F238E27FC236}">
                <a16:creationId xmlns:a16="http://schemas.microsoft.com/office/drawing/2014/main" id="{552E0BF2-7F60-4221-A843-77219466B1CD}"/>
              </a:ext>
            </a:extLst>
          </p:cNvPr>
          <p:cNvSpPr/>
          <p:nvPr/>
        </p:nvSpPr>
        <p:spPr>
          <a:xfrm>
            <a:off x="4009531" y="2615181"/>
            <a:ext cx="712263" cy="31908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A1734E09-E5EF-4E7B-B193-9BFB565189F0}"/>
              </a:ext>
            </a:extLst>
          </p:cNvPr>
          <p:cNvSpPr/>
          <p:nvPr/>
        </p:nvSpPr>
        <p:spPr>
          <a:xfrm>
            <a:off x="5226465" y="2474409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第二步：用红外遥控器控制蜂鸣器演奏音符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C46AEC0-7654-4D9D-AF30-E8E50574AC46}"/>
              </a:ext>
            </a:extLst>
          </p:cNvPr>
          <p:cNvSpPr/>
          <p:nvPr/>
        </p:nvSpPr>
        <p:spPr>
          <a:xfrm>
            <a:off x="5221849" y="1760372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第一步：在点阵屏上显示红外遥控器按键编码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AA86840B-CB2C-426C-A2B3-9FE99235EE58}"/>
              </a:ext>
            </a:extLst>
          </p:cNvPr>
          <p:cNvSpPr/>
          <p:nvPr/>
        </p:nvSpPr>
        <p:spPr>
          <a:xfrm>
            <a:off x="5221849" y="3188446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/>
              <a:t>第三步：自定义函数演奏多个音符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411A1E4-4F96-4B36-8FB3-BBE924D3C900}"/>
              </a:ext>
            </a:extLst>
          </p:cNvPr>
          <p:cNvSpPr/>
          <p:nvPr/>
        </p:nvSpPr>
        <p:spPr>
          <a:xfrm>
            <a:off x="1059960" y="4095760"/>
            <a:ext cx="2855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200" dirty="0">
                <a:solidFill>
                  <a:srgbClr val="4183C4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、拓展与思考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236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-1082675" y="1349375"/>
            <a:ext cx="5982335" cy="59823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>
              <a:latin typeface="Century Gothic" panose="020B0502020202020204" pitchFamily="34" charset="0"/>
            </a:endParaRPr>
          </a:p>
        </p:txBody>
      </p:sp>
      <p:sp>
        <p:nvSpPr>
          <p:cNvPr id="15" name="圆: 空心 6"/>
          <p:cNvSpPr/>
          <p:nvPr/>
        </p:nvSpPr>
        <p:spPr>
          <a:xfrm>
            <a:off x="6895465" y="709295"/>
            <a:ext cx="1443990" cy="1443990"/>
          </a:xfrm>
          <a:prstGeom prst="donu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: 空心 6"/>
          <p:cNvSpPr/>
          <p:nvPr/>
        </p:nvSpPr>
        <p:spPr>
          <a:xfrm>
            <a:off x="10522585" y="869950"/>
            <a:ext cx="479425" cy="479425"/>
          </a:xfrm>
          <a:prstGeom prst="donut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60864" y="3159055"/>
            <a:ext cx="4145687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131B0C"/>
                </a:solidFill>
                <a:effectLst/>
              </a:rPr>
              <a:t>认识模块与指令</a:t>
            </a:r>
            <a:endParaRPr lang="zh-CN" altLang="en-US" sz="4400" b="1" dirty="0">
              <a:solidFill>
                <a:srgbClr val="F2B92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77068" y="2408323"/>
            <a:ext cx="190494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01</a:t>
            </a:r>
          </a:p>
        </p:txBody>
      </p:sp>
      <p:sp>
        <p:nvSpPr>
          <p:cNvPr id="14" name="椭圆 13"/>
          <p:cNvSpPr/>
          <p:nvPr/>
        </p:nvSpPr>
        <p:spPr>
          <a:xfrm>
            <a:off x="591820" y="2039620"/>
            <a:ext cx="3696335" cy="36963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2750" y="2437130"/>
            <a:ext cx="2212975" cy="22129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atin typeface="Century Gothic" panose="020B0502020202020204" pitchFamily="34" charset="0"/>
              </a:rPr>
              <a:t>01</a:t>
            </a:r>
            <a:endParaRPr lang="zh-CN" alt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16" name="圆: 空心 7"/>
          <p:cNvSpPr/>
          <p:nvPr/>
        </p:nvSpPr>
        <p:spPr>
          <a:xfrm>
            <a:off x="1972945" y="-501650"/>
            <a:ext cx="1736725" cy="173672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067836" y="6099969"/>
            <a:ext cx="2703670" cy="27036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9" grpId="0" animBg="1"/>
      <p:bldP spid="3" grpId="0" bldLvl="0" animBg="1"/>
      <p:bldP spid="4" grpId="0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注: 弯曲线形 2">
            <a:extLst>
              <a:ext uri="{FF2B5EF4-FFF2-40B4-BE49-F238E27FC236}">
                <a16:creationId xmlns:a16="http://schemas.microsoft.com/office/drawing/2014/main" id="{C8FE8A68-65CB-4D52-8BAB-5CB37BA7F304}"/>
              </a:ext>
            </a:extLst>
          </p:cNvPr>
          <p:cNvSpPr/>
          <p:nvPr/>
        </p:nvSpPr>
        <p:spPr>
          <a:xfrm>
            <a:off x="6813490" y="771520"/>
            <a:ext cx="4946675" cy="3663610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61718"/>
              <a:gd name="adj6" fmla="val -48259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C3D46FE-DDE6-4C4E-AD03-69E2804A946E}"/>
              </a:ext>
            </a:extLst>
          </p:cNvPr>
          <p:cNvGrpSpPr/>
          <p:nvPr/>
        </p:nvGrpSpPr>
        <p:grpSpPr>
          <a:xfrm>
            <a:off x="1263643" y="497209"/>
            <a:ext cx="2286485" cy="535920"/>
            <a:chOff x="5889208" y="2046684"/>
            <a:chExt cx="2286515" cy="5359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66AA9A0-91D0-4621-9E57-FA49E79E05B7}"/>
                </a:ext>
              </a:extLst>
            </p:cNvPr>
            <p:cNvSpPr/>
            <p:nvPr/>
          </p:nvSpPr>
          <p:spPr>
            <a:xfrm>
              <a:off x="6548333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认识模块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8A83A1-2D61-44BF-B697-0931DCC1B9D5}"/>
                </a:ext>
              </a:extLst>
            </p:cNvPr>
            <p:cNvSpPr/>
            <p:nvPr/>
          </p:nvSpPr>
          <p:spPr>
            <a:xfrm>
              <a:off x="5889208" y="2046684"/>
              <a:ext cx="659125" cy="5359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01.</a:t>
              </a:r>
            </a:p>
          </p:txBody>
        </p:sp>
      </p:grpSp>
      <p:sp>
        <p:nvSpPr>
          <p:cNvPr id="21" name="圆: 空心 7">
            <a:extLst>
              <a:ext uri="{FF2B5EF4-FFF2-40B4-BE49-F238E27FC236}">
                <a16:creationId xmlns:a16="http://schemas.microsoft.com/office/drawing/2014/main" id="{04CD142A-3586-4E4B-BA78-072274FBF261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0C3F8E2-4960-4C4A-AB41-68E755919E6A}"/>
              </a:ext>
            </a:extLst>
          </p:cNvPr>
          <p:cNvSpPr/>
          <p:nvPr/>
        </p:nvSpPr>
        <p:spPr>
          <a:xfrm>
            <a:off x="6880376" y="805866"/>
            <a:ext cx="4831988" cy="362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spcBef>
                <a:spcPts val="57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板载红外遥控系统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945">
              <a:spcBef>
                <a:spcPts val="57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套完整的红外遥控系统由红外发射和红外接收两部分组成。红外发射装置通过红外发光二极管，发出经过编码、调制的红外光波；红外接收装置则通过红外接收二极管，将接收的红外光波转换为原来的编码信息。</a:t>
            </a:r>
          </a:p>
          <a:p>
            <a:pPr marL="67945" marR="135255" algn="just">
              <a:lnSpc>
                <a:spcPct val="120000"/>
              </a:lnSpc>
              <a:spcBef>
                <a:spcPts val="765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点阵屏的上方，板载了一套红外遥控系统，包括两个红外发射模块和一个红外接收模块。这套板载的红外遥控系统，使得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不仅能够发射、还能够接收红外编码信息。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B6CBE8-1107-4305-93B9-42FD9EEC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377" y="41959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image73.png">
            <a:extLst>
              <a:ext uri="{FF2B5EF4-FFF2-40B4-BE49-F238E27FC236}">
                <a16:creationId xmlns:a16="http://schemas.microsoft.com/office/drawing/2014/main" id="{2D18F399-5079-49BB-9C91-FE97F0ACCCA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278" y="2996137"/>
            <a:ext cx="3810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040FF1-F9A9-4159-824A-1C752B10B6BE}"/>
              </a:ext>
            </a:extLst>
          </p:cNvPr>
          <p:cNvGrpSpPr/>
          <p:nvPr/>
        </p:nvGrpSpPr>
        <p:grpSpPr>
          <a:xfrm>
            <a:off x="1263643" y="497209"/>
            <a:ext cx="2286485" cy="535920"/>
            <a:chOff x="5889208" y="2046684"/>
            <a:chExt cx="2286515" cy="5359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1703112-44DC-4313-BAD1-4691D4D15CF0}"/>
                </a:ext>
              </a:extLst>
            </p:cNvPr>
            <p:cNvSpPr/>
            <p:nvPr/>
          </p:nvSpPr>
          <p:spPr>
            <a:xfrm>
              <a:off x="6548333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认识模块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1E938DB-45D7-4D72-886C-D6E617A293FD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02.</a:t>
              </a:r>
            </a:p>
          </p:txBody>
        </p:sp>
      </p:grpSp>
      <p:sp>
        <p:nvSpPr>
          <p:cNvPr id="5" name="圆: 空心 7">
            <a:extLst>
              <a:ext uri="{FF2B5EF4-FFF2-40B4-BE49-F238E27FC236}">
                <a16:creationId xmlns:a16="http://schemas.microsoft.com/office/drawing/2014/main" id="{FAC4E484-60C8-4AE7-AFEA-8787F71F07C5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8D30892A-A1DE-444E-AB90-36167800EDD3}"/>
              </a:ext>
            </a:extLst>
          </p:cNvPr>
          <p:cNvSpPr/>
          <p:nvPr/>
        </p:nvSpPr>
        <p:spPr>
          <a:xfrm>
            <a:off x="6813490" y="771520"/>
            <a:ext cx="4946675" cy="3663610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56680"/>
              <a:gd name="adj6" fmla="val -58434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570BB7-6A5C-4FEB-AD6A-E3B24104C85A}"/>
              </a:ext>
            </a:extLst>
          </p:cNvPr>
          <p:cNvSpPr/>
          <p:nvPr/>
        </p:nvSpPr>
        <p:spPr>
          <a:xfrm>
            <a:off x="6880376" y="805866"/>
            <a:ext cx="48319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>
              <a:spcBef>
                <a:spcPts val="570"/>
              </a:spcBef>
              <a:spcAft>
                <a:spcPts val="0"/>
              </a:spcAft>
            </a:pPr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红外遥控器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945">
              <a:spcBef>
                <a:spcPts val="57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外遥控器是一种红外发射装置。遥控器上有很多按键，每个按键都有对应的红外编码，按下按键，遥控器就会通过红外光波将相应的按键编码发射出去。不同厂家的红外遥控器由于编码方式不同，有可能所发射的红外按键编码   是不同的，一般相互之间不能通用。</a:t>
            </a:r>
          </a:p>
          <a:p>
            <a:pPr marL="67945">
              <a:spcBef>
                <a:spcPts val="57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如左图所示的是创客们常用的一种简易红外遥控器，一共有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个按键，除了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0-9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这十个数字以外，还包括四个方向键、“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OK”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键以及“*”键、“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#”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键。</a:t>
            </a:r>
          </a:p>
        </p:txBody>
      </p:sp>
      <p:pic>
        <p:nvPicPr>
          <p:cNvPr id="9" name="image74.png">
            <a:extLst>
              <a:ext uri="{FF2B5EF4-FFF2-40B4-BE49-F238E27FC236}">
                <a16:creationId xmlns:a16="http://schemas.microsoft.com/office/drawing/2014/main" id="{4282972E-607A-4591-BEBB-66435FC8EE0F}"/>
              </a:ext>
            </a:extLst>
          </p:cNvPr>
          <p:cNvPicPr/>
          <p:nvPr/>
        </p:nvPicPr>
        <p:blipFill rotWithShape="1">
          <a:blip r:embed="rId2" cstate="print"/>
          <a:srcRect r="54351"/>
          <a:stretch/>
        </p:blipFill>
        <p:spPr>
          <a:xfrm>
            <a:off x="2023427" y="2091966"/>
            <a:ext cx="2254958" cy="37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B040FF1-F9A9-4159-824A-1C752B10B6BE}"/>
              </a:ext>
            </a:extLst>
          </p:cNvPr>
          <p:cNvGrpSpPr/>
          <p:nvPr/>
        </p:nvGrpSpPr>
        <p:grpSpPr>
          <a:xfrm>
            <a:off x="1263643" y="497209"/>
            <a:ext cx="2286485" cy="535920"/>
            <a:chOff x="5889208" y="2046684"/>
            <a:chExt cx="2286515" cy="5359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1703112-44DC-4313-BAD1-4691D4D15CF0}"/>
                </a:ext>
              </a:extLst>
            </p:cNvPr>
            <p:cNvSpPr/>
            <p:nvPr/>
          </p:nvSpPr>
          <p:spPr>
            <a:xfrm>
              <a:off x="6548333" y="2046684"/>
              <a:ext cx="162739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认识模块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1E938DB-45D7-4D72-886C-D6E617A293FD}"/>
                </a:ext>
              </a:extLst>
            </p:cNvPr>
            <p:cNvSpPr/>
            <p:nvPr/>
          </p:nvSpPr>
          <p:spPr>
            <a:xfrm>
              <a:off x="5889208" y="2059384"/>
              <a:ext cx="646340" cy="52320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02.</a:t>
              </a:r>
            </a:p>
          </p:txBody>
        </p:sp>
      </p:grpSp>
      <p:sp>
        <p:nvSpPr>
          <p:cNvPr id="5" name="圆: 空心 7">
            <a:extLst>
              <a:ext uri="{FF2B5EF4-FFF2-40B4-BE49-F238E27FC236}">
                <a16:creationId xmlns:a16="http://schemas.microsoft.com/office/drawing/2014/main" id="{FAC4E484-60C8-4AE7-AFEA-8787F71F07C5}"/>
              </a:ext>
            </a:extLst>
          </p:cNvPr>
          <p:cNvSpPr/>
          <p:nvPr/>
        </p:nvSpPr>
        <p:spPr>
          <a:xfrm>
            <a:off x="574675" y="447040"/>
            <a:ext cx="622935" cy="622935"/>
          </a:xfrm>
          <a:prstGeom prst="don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标注: 弯曲线形 5">
            <a:extLst>
              <a:ext uri="{FF2B5EF4-FFF2-40B4-BE49-F238E27FC236}">
                <a16:creationId xmlns:a16="http://schemas.microsoft.com/office/drawing/2014/main" id="{8D30892A-A1DE-444E-AB90-36167800EDD3}"/>
              </a:ext>
            </a:extLst>
          </p:cNvPr>
          <p:cNvSpPr/>
          <p:nvPr/>
        </p:nvSpPr>
        <p:spPr>
          <a:xfrm>
            <a:off x="6537698" y="2026162"/>
            <a:ext cx="4946675" cy="2004116"/>
          </a:xfrm>
          <a:prstGeom prst="borderCallout2">
            <a:avLst>
              <a:gd name="adj1" fmla="val 15262"/>
              <a:gd name="adj2" fmla="val -1957"/>
              <a:gd name="adj3" fmla="val 16037"/>
              <a:gd name="adj4" fmla="val -16667"/>
              <a:gd name="adj5" fmla="val 43532"/>
              <a:gd name="adj6" fmla="val -38423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B570BB7-6A5C-4FEB-AD6A-E3B24104C85A}"/>
              </a:ext>
            </a:extLst>
          </p:cNvPr>
          <p:cNvSpPr/>
          <p:nvPr/>
        </p:nvSpPr>
        <p:spPr>
          <a:xfrm>
            <a:off x="6604584" y="2060508"/>
            <a:ext cx="483198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945" lvl="0">
              <a:spcBef>
                <a:spcPts val="570"/>
              </a:spcBef>
            </a:pPr>
            <a:r>
              <a:rPr lang="zh-CN" altLang="en-US" sz="22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蜂鸣器</a:t>
            </a:r>
            <a:endParaRPr lang="en-US" altLang="zh-CN" sz="22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945" lvl="0">
              <a:spcBef>
                <a:spcPts val="570"/>
              </a:spcBef>
            </a:pP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是一种能够发出指定频率声音的装置，</a:t>
            </a:r>
            <a:r>
              <a:rPr lang="en-US" altLang="zh-CN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WU-Link</a:t>
            </a:r>
            <a:r>
              <a:rPr lang="zh-CN" alt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点阵屏的内部主板上，集成了一个蜂鸣器模块。蜂鸣器由于结构简单、使用方便，因此在电子产品中应用非常广泛。</a:t>
            </a:r>
            <a:endParaRPr lang="en-US" altLang="zh-CN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7945" lvl="0">
              <a:spcBef>
                <a:spcPts val="570"/>
              </a:spcBef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image75.png">
            <a:extLst>
              <a:ext uri="{FF2B5EF4-FFF2-40B4-BE49-F238E27FC236}">
                <a16:creationId xmlns:a16="http://schemas.microsoft.com/office/drawing/2014/main" id="{54A78F6D-11BD-4882-94F6-565A52AEC4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872792"/>
            <a:ext cx="381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4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1273</Words>
  <Application>Microsoft Office PowerPoint</Application>
  <PresentationFormat>宽屏</PresentationFormat>
  <Paragraphs>123</Paragraphs>
  <Slides>20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宋体</vt:lpstr>
      <vt:lpstr>微软雅黑</vt:lpstr>
      <vt:lpstr>幼圆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thinPad</cp:lastModifiedBy>
  <cp:revision>231</cp:revision>
  <dcterms:created xsi:type="dcterms:W3CDTF">2015-05-05T08:02:00Z</dcterms:created>
  <dcterms:modified xsi:type="dcterms:W3CDTF">2019-04-23T08:22:12Z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