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313" r:id="rId2"/>
    <p:sldId id="328" r:id="rId3"/>
    <p:sldId id="346" r:id="rId4"/>
    <p:sldId id="324" r:id="rId5"/>
    <p:sldId id="329" r:id="rId6"/>
    <p:sldId id="327" r:id="rId7"/>
    <p:sldId id="259" r:id="rId8"/>
    <p:sldId id="347" r:id="rId9"/>
    <p:sldId id="330" r:id="rId10"/>
    <p:sldId id="271" r:id="rId11"/>
    <p:sldId id="332" r:id="rId12"/>
    <p:sldId id="348" r:id="rId13"/>
    <p:sldId id="350" r:id="rId14"/>
    <p:sldId id="345" r:id="rId15"/>
    <p:sldId id="336" r:id="rId16"/>
    <p:sldId id="338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F2F2"/>
    <a:srgbClr val="C88330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77FD0-605B-4D40-8A05-741F2B0B88A0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488B2-73D7-4635-A100-1413BF890A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6339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5325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661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07C08-3D4D-451F-AC90-00F370C928EC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07C08-3D4D-451F-AC90-00F370C928EC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014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07C08-3D4D-451F-AC90-00F370C928EC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135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/>
          <p:cNvSpPr>
            <a:spLocks noGrp="1"/>
          </p:cNvSpPr>
          <p:nvPr>
            <p:ph type="pic" sz="quarter" idx="10"/>
          </p:nvPr>
        </p:nvSpPr>
        <p:spPr>
          <a:xfrm>
            <a:off x="8316913" y="2133600"/>
            <a:ext cx="2819400" cy="2819400"/>
          </a:xfrm>
          <a:custGeom>
            <a:avLst/>
            <a:gdLst>
              <a:gd name="connsiteX0" fmla="*/ 1409700 w 2819400"/>
              <a:gd name="connsiteY0" fmla="*/ 0 h 2819400"/>
              <a:gd name="connsiteX1" fmla="*/ 2819400 w 2819400"/>
              <a:gd name="connsiteY1" fmla="*/ 1409700 h 2819400"/>
              <a:gd name="connsiteX2" fmla="*/ 1409700 w 2819400"/>
              <a:gd name="connsiteY2" fmla="*/ 2819400 h 2819400"/>
              <a:gd name="connsiteX3" fmla="*/ 0 w 2819400"/>
              <a:gd name="connsiteY3" fmla="*/ 1409700 h 2819400"/>
              <a:gd name="connsiteX4" fmla="*/ 1409700 w 2819400"/>
              <a:gd name="connsiteY4" fmla="*/ 0 h 28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9400" h="2819400">
                <a:moveTo>
                  <a:pt x="1409700" y="0"/>
                </a:moveTo>
                <a:cubicBezTo>
                  <a:pt x="2188256" y="0"/>
                  <a:pt x="2819400" y="631144"/>
                  <a:pt x="2819400" y="1409700"/>
                </a:cubicBezTo>
                <a:cubicBezTo>
                  <a:pt x="2819400" y="2188256"/>
                  <a:pt x="2188256" y="2819400"/>
                  <a:pt x="1409700" y="2819400"/>
                </a:cubicBezTo>
                <a:cubicBezTo>
                  <a:pt x="631144" y="2819400"/>
                  <a:pt x="0" y="2188256"/>
                  <a:pt x="0" y="1409700"/>
                </a:cubicBezTo>
                <a:cubicBezTo>
                  <a:pt x="0" y="631144"/>
                  <a:pt x="631144" y="0"/>
                  <a:pt x="14097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5482397"/>
      </p:ext>
    </p:extLst>
  </p:cSld>
  <p:clrMapOvr>
    <a:masterClrMapping/>
  </p:clrMapOvr>
  <p:transition spd="slow" advTm="3000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/>
        </p:nvSpPr>
        <p:spPr>
          <a:xfrm>
            <a:off x="-1568450" y="-2621280"/>
            <a:ext cx="2956560" cy="295656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317500" dist="1524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18901484-19EC-4F92-A93B-CA9723FBCBFC}"/>
              </a:ext>
            </a:extLst>
          </p:cNvPr>
          <p:cNvGrpSpPr/>
          <p:nvPr/>
        </p:nvGrpSpPr>
        <p:grpSpPr>
          <a:xfrm>
            <a:off x="-1183005" y="-1325244"/>
            <a:ext cx="7867650" cy="7867650"/>
            <a:chOff x="-1183005" y="-959485"/>
            <a:chExt cx="7867650" cy="7867650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183005" y="-959485"/>
              <a:ext cx="7867650" cy="7867650"/>
            </a:xfrm>
            <a:prstGeom prst="rect">
              <a:avLst/>
            </a:prstGeom>
          </p:spPr>
        </p:pic>
        <p:sp>
          <p:nvSpPr>
            <p:cNvPr id="11" name="椭圆 10"/>
            <p:cNvSpPr/>
            <p:nvPr/>
          </p:nvSpPr>
          <p:spPr>
            <a:xfrm>
              <a:off x="1021080" y="-183515"/>
              <a:ext cx="4557395" cy="455739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90500" dist="76200" dir="2700000" sx="104000" sy="104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" name="椭圆 11"/>
            <p:cNvSpPr/>
            <p:nvPr/>
          </p:nvSpPr>
          <p:spPr>
            <a:xfrm>
              <a:off x="822960" y="-41275"/>
              <a:ext cx="4415155" cy="4415155"/>
            </a:xfrm>
            <a:prstGeom prst="ellipse">
              <a:avLst/>
            </a:prstGeom>
            <a:noFill/>
            <a:ln w="22225" cmpd="sng">
              <a:solidFill>
                <a:schemeClr val="bg1"/>
              </a:solidFill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n w="31750">
                  <a:solidFill>
                    <a:schemeClr val="bg1"/>
                  </a:solidFill>
                </a:ln>
              </a:endParaRPr>
            </a:p>
          </p:txBody>
        </p:sp>
        <p:pic>
          <p:nvPicPr>
            <p:cNvPr id="15" name="图片 14" descr="好好搭搭logo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2960" y="1332230"/>
              <a:ext cx="4472305" cy="1668145"/>
            </a:xfrm>
            <a:prstGeom prst="rect">
              <a:avLst/>
            </a:prstGeom>
          </p:spPr>
        </p:pic>
      </p:grpSp>
      <p:sp>
        <p:nvSpPr>
          <p:cNvPr id="32" name="椭圆 31"/>
          <p:cNvSpPr/>
          <p:nvPr/>
        </p:nvSpPr>
        <p:spPr>
          <a:xfrm>
            <a:off x="7627620" y="-1689100"/>
            <a:ext cx="3021330" cy="302133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1" name="圆: 空心 30"/>
          <p:cNvSpPr/>
          <p:nvPr/>
        </p:nvSpPr>
        <p:spPr>
          <a:xfrm>
            <a:off x="6203315" y="5173345"/>
            <a:ext cx="1356995" cy="135699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圆: 空心 15"/>
          <p:cNvSpPr/>
          <p:nvPr/>
        </p:nvSpPr>
        <p:spPr>
          <a:xfrm>
            <a:off x="11065258" y="6034500"/>
            <a:ext cx="667827" cy="667827"/>
          </a:xfrm>
          <a:prstGeom prst="donut">
            <a:avLst/>
          </a:prstGeom>
          <a:solidFill>
            <a:srgbClr val="FFC000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圆: 空心 15"/>
          <p:cNvSpPr/>
          <p:nvPr/>
        </p:nvSpPr>
        <p:spPr>
          <a:xfrm>
            <a:off x="822960" y="5509895"/>
            <a:ext cx="1020445" cy="1020445"/>
          </a:xfrm>
          <a:prstGeom prst="donut">
            <a:avLst/>
          </a:prstGeom>
          <a:solidFill>
            <a:schemeClr val="bg1">
              <a:lumMod val="85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圆: 空心 15"/>
          <p:cNvSpPr/>
          <p:nvPr/>
        </p:nvSpPr>
        <p:spPr>
          <a:xfrm>
            <a:off x="870585" y="4045585"/>
            <a:ext cx="339090" cy="339090"/>
          </a:xfrm>
          <a:prstGeom prst="donut">
            <a:avLst/>
          </a:prstGeom>
          <a:solidFill>
            <a:schemeClr val="bg1">
              <a:lumMod val="85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44299F56-D970-44FE-B1E2-A6C6391E4221}"/>
              </a:ext>
            </a:extLst>
          </p:cNvPr>
          <p:cNvGrpSpPr/>
          <p:nvPr/>
        </p:nvGrpSpPr>
        <p:grpSpPr>
          <a:xfrm>
            <a:off x="295932" y="2847975"/>
            <a:ext cx="11814766" cy="2186286"/>
            <a:chOff x="1040130" y="3925753"/>
            <a:chExt cx="11814766" cy="2186286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EF2EE567-3B06-46C3-8850-37DFCD9193E9}"/>
                </a:ext>
              </a:extLst>
            </p:cNvPr>
            <p:cNvSpPr/>
            <p:nvPr/>
          </p:nvSpPr>
          <p:spPr>
            <a:xfrm>
              <a:off x="1040130" y="3925753"/>
              <a:ext cx="11083836" cy="2186286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620565" y="4004846"/>
              <a:ext cx="11234331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just"/>
              <a:r>
                <a:rPr lang="zh-CN" altLang="en-US" sz="6000" b="1" dirty="0">
                  <a:latin typeface="+mj-ea"/>
                  <a:ea typeface="+mj-ea"/>
                </a:rPr>
                <a:t>基于物联网的</a:t>
              </a:r>
              <a:r>
                <a:rPr lang="en-US" altLang="zh-CN" sz="6000" b="1" dirty="0">
                  <a:latin typeface="+mj-ea"/>
                  <a:ea typeface="+mj-ea"/>
                </a:rPr>
                <a:t>WU-Link</a:t>
              </a:r>
              <a:r>
                <a:rPr lang="zh-CN" altLang="en-US" sz="6000" b="1" dirty="0">
                  <a:latin typeface="+mj-ea"/>
                  <a:ea typeface="+mj-ea"/>
                </a:rPr>
                <a:t>造物入门</a:t>
              </a:r>
              <a:endParaRPr lang="en-US" altLang="zh-CN" sz="6000" b="1" dirty="0">
                <a:latin typeface="+mj-ea"/>
                <a:ea typeface="+mj-ea"/>
              </a:endParaRPr>
            </a:p>
            <a:p>
              <a:pPr lvl="0" algn="just"/>
              <a:r>
                <a:rPr lang="zh-CN" altLang="en-US" sz="6000" b="1" dirty="0">
                  <a:latin typeface="+mj-ea"/>
                  <a:ea typeface="+mj-ea"/>
                </a:rPr>
                <a:t>                </a:t>
              </a:r>
              <a:r>
                <a:rPr lang="zh-CN" altLang="en-US" sz="4800" b="1" dirty="0">
                  <a:latin typeface="+mj-ea"/>
                  <a:ea typeface="+mj-ea"/>
                </a:rPr>
                <a:t>物联网环境监测仪</a:t>
              </a:r>
            </a:p>
          </p:txBody>
        </p:sp>
      </p:grp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855A7BEE-675B-4887-9147-04CCBF170329}"/>
              </a:ext>
            </a:extLst>
          </p:cNvPr>
          <p:cNvCxnSpPr/>
          <p:nvPr/>
        </p:nvCxnSpPr>
        <p:spPr>
          <a:xfrm>
            <a:off x="5760655" y="4488562"/>
            <a:ext cx="13090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slow"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171816" y="2331721"/>
            <a:ext cx="2766060" cy="276606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47" name="矩形 46"/>
          <p:cNvSpPr/>
          <p:nvPr/>
        </p:nvSpPr>
        <p:spPr>
          <a:xfrm>
            <a:off x="1775696" y="484540"/>
            <a:ext cx="1420582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试一试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283CC279-A6B2-4646-9FFC-D22907042075}"/>
              </a:ext>
            </a:extLst>
          </p:cNvPr>
          <p:cNvSpPr/>
          <p:nvPr/>
        </p:nvSpPr>
        <p:spPr>
          <a:xfrm>
            <a:off x="291173" y="235808"/>
            <a:ext cx="1082241" cy="108224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1A35613-85FB-47CA-AF22-D6DAFC37D96D}"/>
              </a:ext>
            </a:extLst>
          </p:cNvPr>
          <p:cNvSpPr/>
          <p:nvPr/>
        </p:nvSpPr>
        <p:spPr>
          <a:xfrm>
            <a:off x="2878218" y="3190665"/>
            <a:ext cx="9313782" cy="476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8920">
              <a:lnSpc>
                <a:spcPct val="120000"/>
              </a:lnSpc>
              <a:spcBef>
                <a:spcPts val="620"/>
              </a:spcBef>
              <a:spcAft>
                <a:spcPts val="0"/>
              </a:spcAft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能够同时在点阵屏上显示亮度和温度值吗？</a:t>
            </a:r>
            <a:endParaRPr lang="zh-CN" altLang="zh-CN" sz="2400" dirty="0">
              <a:latin typeface="幼圆" panose="02010509060101010101" pitchFamily="49" charset="-122"/>
              <a:ea typeface="幼圆" panose="02010509060101010101" pitchFamily="49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34349 -0.3354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7" grpId="0"/>
      <p:bldP spid="17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79" cy="535920"/>
            <a:chOff x="5889208" y="2046684"/>
            <a:chExt cx="2286511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28" y="2046684"/>
              <a:ext cx="1627391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作品制作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5415565-2491-43AA-B36E-71DF51CDA54C}"/>
              </a:ext>
            </a:extLst>
          </p:cNvPr>
          <p:cNvSpPr/>
          <p:nvPr/>
        </p:nvSpPr>
        <p:spPr>
          <a:xfrm>
            <a:off x="662779" y="1338071"/>
            <a:ext cx="74622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第二步：将</a:t>
            </a:r>
            <a:r>
              <a:rPr lang="en-US" altLang="zh-CN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检测到的亮度、温度值发送到物联网服务器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9434FA3-356F-4ACB-B934-31573426266D}"/>
              </a:ext>
            </a:extLst>
          </p:cNvPr>
          <p:cNvSpPr/>
          <p:nvPr/>
        </p:nvSpPr>
        <p:spPr>
          <a:xfrm>
            <a:off x="662779" y="1824129"/>
            <a:ext cx="10833791" cy="943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幼圆" panose="02010509060101010101" pitchFamily="49" charset="-122"/>
                <a:ea typeface="幼圆" panose="02010509060101010101" pitchFamily="49" charset="-122"/>
              </a:rPr>
              <a:t>要将</a:t>
            </a:r>
            <a:r>
              <a:rPr lang="en-US" altLang="zh-CN" sz="2000" dirty="0">
                <a:latin typeface="幼圆" panose="02010509060101010101" pitchFamily="49" charset="-122"/>
                <a:ea typeface="幼圆" panose="02010509060101010101" pitchFamily="49" charset="-122"/>
              </a:rPr>
              <a:t>WU-Link</a:t>
            </a:r>
            <a:r>
              <a:rPr lang="zh-CN" altLang="en-US" sz="2000" dirty="0">
                <a:latin typeface="幼圆" panose="02010509060101010101" pitchFamily="49" charset="-122"/>
                <a:ea typeface="幼圆" panose="02010509060101010101" pitchFamily="49" charset="-122"/>
              </a:rPr>
              <a:t>检测到的亮度、温度值发送到“好好搭搭”物联网服务器上，可以在上一步所编写的“在点阵屏上交替显示亮度、温度值”的主程序中，添加将信息上传到服务器的指令</a:t>
            </a:r>
            <a:endParaRPr lang="zh-CN" altLang="en-US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0AEF1175-4631-4605-AB7E-814A851F51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750" y="2919810"/>
            <a:ext cx="3928365" cy="3657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58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79" cy="535920"/>
            <a:chOff x="5889208" y="2046684"/>
            <a:chExt cx="2286511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28" y="2046684"/>
              <a:ext cx="1627391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作品制作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02.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5415565-2491-43AA-B36E-71DF51CDA54C}"/>
              </a:ext>
            </a:extLst>
          </p:cNvPr>
          <p:cNvSpPr/>
          <p:nvPr/>
        </p:nvSpPr>
        <p:spPr>
          <a:xfrm>
            <a:off x="662779" y="1338071"/>
            <a:ext cx="68695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第三步：在</a:t>
            </a:r>
            <a:r>
              <a:rPr lang="en-US" altLang="zh-CN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Scratch</a:t>
            </a:r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上显示</a:t>
            </a:r>
            <a:r>
              <a:rPr lang="en-US" altLang="zh-CN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检测到的亮度、温度值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8D1DCF9-E3A7-447C-A128-BA51A1306D86}"/>
              </a:ext>
            </a:extLst>
          </p:cNvPr>
          <p:cNvSpPr/>
          <p:nvPr/>
        </p:nvSpPr>
        <p:spPr>
          <a:xfrm>
            <a:off x="942360" y="1779774"/>
            <a:ext cx="105589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  <a:cs typeface="+mn-cs"/>
              </a:rPr>
              <a:t>    </a:t>
            </a:r>
            <a:r>
              <a:rPr lang="en-US" altLang="zh-CN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WU-Link</a:t>
            </a:r>
            <a:r>
              <a:rPr lang="zh-CN" altLang="en-US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检测并上传到“好好搭搭”物联网服务器上的变量，可以通过</a:t>
            </a:r>
            <a:r>
              <a:rPr lang="en-US" altLang="zh-CN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Scratch</a:t>
            </a:r>
            <a:r>
              <a:rPr lang="zh-CN" altLang="en-US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中的指令读取后显示出来。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DB7F39A-A44D-490A-AA0D-48F0B3B4E6B1}"/>
              </a:ext>
            </a:extLst>
          </p:cNvPr>
          <p:cNvSpPr/>
          <p:nvPr/>
        </p:nvSpPr>
        <p:spPr>
          <a:xfrm>
            <a:off x="1474308" y="2596166"/>
            <a:ext cx="9243383" cy="1234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   1. 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进入“好好搭搭”网站的“创作”栏目，单击其中的“</a:t>
            </a:r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Scratch”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模板缩略图，进入“</a:t>
            </a:r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Scratch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模板项目页”，再单击网页  右上角的“转到设计页”按钮，进入</a:t>
            </a:r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Scratch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在线编程网页。</a:t>
            </a:r>
          </a:p>
          <a:p>
            <a:pPr>
              <a:lnSpc>
                <a:spcPct val="120000"/>
              </a:lnSpc>
            </a:pPr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   2. 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在</a:t>
            </a:r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Scratch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中，添加名为“</a:t>
            </a:r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school2”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的舞台背景图片以及名为“</a:t>
            </a:r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boy1”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、“</a:t>
            </a:r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boy4”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的角色图片，用鼠标将他们拖放到合适的位置。</a:t>
            </a:r>
          </a:p>
        </p:txBody>
      </p:sp>
      <p:pic>
        <p:nvPicPr>
          <p:cNvPr id="22" name="image106.jpeg">
            <a:extLst>
              <a:ext uri="{FF2B5EF4-FFF2-40B4-BE49-F238E27FC236}">
                <a16:creationId xmlns:a16="http://schemas.microsoft.com/office/drawing/2014/main" id="{AE0B69E9-E7AE-4936-A5F1-7358E255549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75796" y="3939625"/>
            <a:ext cx="3240405" cy="241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42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79" cy="535920"/>
            <a:chOff x="5889208" y="2046684"/>
            <a:chExt cx="2286511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28" y="2046684"/>
              <a:ext cx="1627391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作品制作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02.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5415565-2491-43AA-B36E-71DF51CDA54C}"/>
              </a:ext>
            </a:extLst>
          </p:cNvPr>
          <p:cNvSpPr/>
          <p:nvPr/>
        </p:nvSpPr>
        <p:spPr>
          <a:xfrm>
            <a:off x="662779" y="1338071"/>
            <a:ext cx="62603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第二步：编写向物联网服务器发送消息的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Scratch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程序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8D1DCF9-E3A7-447C-A128-BA51A1306D86}"/>
              </a:ext>
            </a:extLst>
          </p:cNvPr>
          <p:cNvSpPr/>
          <p:nvPr/>
        </p:nvSpPr>
        <p:spPr>
          <a:xfrm>
            <a:off x="942361" y="1779774"/>
            <a:ext cx="997171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  <a:cs typeface="+mn-cs"/>
              </a:rPr>
              <a:t>    </a:t>
            </a:r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3.	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单击“脚本”选项卡“更多模块”中的“添加扩展”按钮，在打开的对话框中双击“</a:t>
            </a:r>
            <a:r>
              <a:rPr lang="en-US" altLang="zh-CN" sz="1600" dirty="0" err="1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Haodaiot</a:t>
            </a:r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”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缩略图，将“好好搭搭”物  联网指令添加到</a:t>
            </a:r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Scratch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中</a:t>
            </a:r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.</a:t>
            </a:r>
          </a:p>
          <a:p>
            <a:pPr lvl="0"/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   4. 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为“</a:t>
            </a:r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boy1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”添加脚本，新建变量“亮度” ，将其设定为获取的物联网上</a:t>
            </a:r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Light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的值，将“教学楼的亮度是”文本与获取到的变量“亮度”合并在一起、然后用“说”指令显示出来。同理为另一个角色添加脚本。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E6A6F980-F0B5-4A2F-B423-3C60B06A00D2}"/>
              </a:ext>
            </a:extLst>
          </p:cNvPr>
          <p:cNvSpPr/>
          <p:nvPr/>
        </p:nvSpPr>
        <p:spPr>
          <a:xfrm>
            <a:off x="1197610" y="5994148"/>
            <a:ext cx="9971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注意：“获取指定</a:t>
            </a:r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MAC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地址的值”指令就是新添加的“好好搭搭”物联网指令，中间的</a:t>
            </a:r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MAC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指令应该修改为实际绑定</a:t>
            </a:r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WU-Link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的</a:t>
            </a:r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MAC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地址。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DB7486F8-B128-4F80-9C2A-7CE53C3BAD3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468070" y="2960140"/>
            <a:ext cx="4383405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88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79" cy="535920"/>
            <a:chOff x="5889208" y="2046684"/>
            <a:chExt cx="2286511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28" y="2046684"/>
              <a:ext cx="1627391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作品制作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02.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5415565-2491-43AA-B36E-71DF51CDA54C}"/>
              </a:ext>
            </a:extLst>
          </p:cNvPr>
          <p:cNvSpPr/>
          <p:nvPr/>
        </p:nvSpPr>
        <p:spPr>
          <a:xfrm>
            <a:off x="720497" y="1249139"/>
            <a:ext cx="45448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第四步：实际体验校园环境自动监测仪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B76AF1D-F723-48BD-922F-A088B0AD3209}"/>
              </a:ext>
            </a:extLst>
          </p:cNvPr>
          <p:cNvSpPr/>
          <p:nvPr/>
        </p:nvSpPr>
        <p:spPr>
          <a:xfrm>
            <a:off x="1705762" y="2132713"/>
            <a:ext cx="86881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按以下步骤分别运行这两个程序，实际体验校园环境自动监测仪的功能：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F2AA7FB-752E-4828-9A37-497D8F9D13F3}"/>
              </a:ext>
            </a:extLst>
          </p:cNvPr>
          <p:cNvSpPr/>
          <p:nvPr/>
        </p:nvSpPr>
        <p:spPr>
          <a:xfrm>
            <a:off x="886142" y="2923941"/>
            <a:ext cx="10682276" cy="1291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将第二步编写的</a:t>
            </a:r>
            <a:r>
              <a:rPr lang="en-US" altLang="zh-CN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WU-Link</a:t>
            </a:r>
            <a:r>
              <a:rPr lang="zh-CN" altLang="en-US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显示、上传亮度、温度值的程序编译、下载到实际所绑定的</a:t>
            </a:r>
            <a:r>
              <a:rPr lang="en-US" altLang="zh-CN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WU-Link</a:t>
            </a:r>
            <a:r>
              <a:rPr lang="zh-CN" altLang="en-US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中。运行程序  后，</a:t>
            </a:r>
            <a:r>
              <a:rPr lang="en-US" altLang="zh-CN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WU-Link</a:t>
            </a:r>
            <a:r>
              <a:rPr lang="zh-CN" altLang="en-US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会不断的在点阵屏上显示亮度、温度值，同时将相关数值上传到“好好搭搭”物联网服务器上。</a:t>
            </a:r>
            <a:endParaRPr lang="zh-CN" altLang="en-US" sz="1600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68A7FD4-FDEF-47A3-895F-985EDC428BE6}"/>
              </a:ext>
            </a:extLst>
          </p:cNvPr>
          <p:cNvSpPr/>
          <p:nvPr/>
        </p:nvSpPr>
        <p:spPr>
          <a:xfrm>
            <a:off x="886142" y="4436305"/>
            <a:ext cx="10497719" cy="858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2</a:t>
            </a:r>
            <a:r>
              <a:rPr lang="en-US" altLang="zh-CN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. </a:t>
            </a:r>
            <a:r>
              <a:rPr lang="zh-CN" altLang="en-US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运行第三步所编写的</a:t>
            </a:r>
            <a:r>
              <a:rPr lang="en-US" altLang="zh-CN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Scratch</a:t>
            </a:r>
            <a:r>
              <a:rPr lang="zh-CN" altLang="en-US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程序，如果一切正常，会在舞台上显示从“好好搭搭”物联网服务器上获取的亮  度、温度值。</a:t>
            </a:r>
          </a:p>
        </p:txBody>
      </p:sp>
    </p:spTree>
    <p:extLst>
      <p:ext uri="{BB962C8B-B14F-4D97-AF65-F5344CB8AC3E}">
        <p14:creationId xmlns:p14="http://schemas.microsoft.com/office/powerpoint/2010/main" val="7567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171816" y="2331721"/>
            <a:ext cx="2766060" cy="276606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47" name="矩形 46"/>
          <p:cNvSpPr/>
          <p:nvPr/>
        </p:nvSpPr>
        <p:spPr>
          <a:xfrm>
            <a:off x="1775696" y="484540"/>
            <a:ext cx="1420582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试一试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283CC279-A6B2-4646-9FFC-D22907042075}"/>
              </a:ext>
            </a:extLst>
          </p:cNvPr>
          <p:cNvSpPr/>
          <p:nvPr/>
        </p:nvSpPr>
        <p:spPr>
          <a:xfrm>
            <a:off x="291173" y="235808"/>
            <a:ext cx="1082241" cy="108224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1A35613-85FB-47CA-AF22-D6DAFC37D96D}"/>
              </a:ext>
            </a:extLst>
          </p:cNvPr>
          <p:cNvSpPr/>
          <p:nvPr/>
        </p:nvSpPr>
        <p:spPr>
          <a:xfrm>
            <a:off x="2485987" y="3167618"/>
            <a:ext cx="7183773" cy="559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8920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能不能让一个角色既说亮度值、同时又说温度值？</a:t>
            </a:r>
          </a:p>
        </p:txBody>
      </p:sp>
    </p:spTree>
    <p:extLst>
      <p:ext uri="{BB962C8B-B14F-4D97-AF65-F5344CB8AC3E}">
        <p14:creationId xmlns:p14="http://schemas.microsoft.com/office/powerpoint/2010/main" val="131240117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34349 -0.3354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7" grpId="0"/>
      <p:bldP spid="17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171816" y="2331721"/>
            <a:ext cx="2766060" cy="276606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47" name="矩形 46"/>
          <p:cNvSpPr/>
          <p:nvPr/>
        </p:nvSpPr>
        <p:spPr>
          <a:xfrm>
            <a:off x="1536980" y="417163"/>
            <a:ext cx="2244525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拓展与思考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283CC279-A6B2-4646-9FFC-D22907042075}"/>
              </a:ext>
            </a:extLst>
          </p:cNvPr>
          <p:cNvSpPr/>
          <p:nvPr/>
        </p:nvSpPr>
        <p:spPr>
          <a:xfrm>
            <a:off x="291173" y="235808"/>
            <a:ext cx="1082241" cy="108224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0A4DFD8-1E66-442C-9B78-8FC80841226D}"/>
              </a:ext>
            </a:extLst>
          </p:cNvPr>
          <p:cNvSpPr/>
          <p:nvPr/>
        </p:nvSpPr>
        <p:spPr>
          <a:xfrm>
            <a:off x="1255908" y="3302138"/>
            <a:ext cx="10102786" cy="781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 marR="86995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</a:pPr>
            <a:r>
              <a:rPr lang="zh-CN" altLang="en-US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   与同学合作，将多块</a:t>
            </a:r>
            <a:r>
              <a:rPr lang="en-US" altLang="zh-CN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WU-Link</a:t>
            </a:r>
            <a:r>
              <a:rPr lang="zh-CN" altLang="en-US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放置到校园的不同地点，然后用</a:t>
            </a:r>
            <a:r>
              <a:rPr lang="en-US" altLang="zh-CN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Scratch</a:t>
            </a:r>
            <a:r>
              <a:rPr lang="zh-CN" altLang="en-US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监测这些地点的环境亮度、温度。</a:t>
            </a:r>
            <a:endParaRPr lang="zh-CN" altLang="zh-CN" sz="2000" dirty="0">
              <a:solidFill>
                <a:prstClr val="black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738593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34349 -0.3354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7" grpId="0"/>
      <p:bldP spid="17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082675" y="1349375"/>
            <a:ext cx="5982335" cy="598233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b="1">
              <a:latin typeface="Century Gothic" panose="020B0502020202020204" pitchFamily="34" charset="0"/>
            </a:endParaRPr>
          </a:p>
        </p:txBody>
      </p:sp>
      <p:sp>
        <p:nvSpPr>
          <p:cNvPr id="15" name="圆: 空心 6"/>
          <p:cNvSpPr/>
          <p:nvPr/>
        </p:nvSpPr>
        <p:spPr>
          <a:xfrm>
            <a:off x="6895465" y="709295"/>
            <a:ext cx="1443990" cy="1443990"/>
          </a:xfrm>
          <a:prstGeom prst="donut">
            <a:avLst/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圆: 空心 6"/>
          <p:cNvSpPr/>
          <p:nvPr/>
        </p:nvSpPr>
        <p:spPr>
          <a:xfrm>
            <a:off x="10522585" y="869950"/>
            <a:ext cx="479425" cy="479425"/>
          </a:xfrm>
          <a:prstGeom prst="donut">
            <a:avLst/>
          </a:prstGeom>
          <a:solidFill>
            <a:srgbClr val="FFC00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09651" y="3159055"/>
            <a:ext cx="2448106" cy="769441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131B0C"/>
                </a:solidFill>
                <a:effectLst/>
              </a:rPr>
              <a:t>课程思路</a:t>
            </a:r>
            <a:endParaRPr lang="zh-CN" altLang="en-US" sz="4400" b="1" dirty="0">
              <a:solidFill>
                <a:srgbClr val="F2B92E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91820" y="2039620"/>
            <a:ext cx="3696335" cy="369633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682750" y="2437130"/>
            <a:ext cx="2212975" cy="22129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16" name="圆: 空心 7"/>
          <p:cNvSpPr/>
          <p:nvPr/>
        </p:nvSpPr>
        <p:spPr>
          <a:xfrm>
            <a:off x="1972945" y="-501650"/>
            <a:ext cx="1736725" cy="173672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067836" y="6099969"/>
            <a:ext cx="2703670" cy="270367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191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9" grpId="0" animBg="1"/>
      <p:bldP spid="3" grpId="0" bldLvl="0" animBg="1"/>
      <p:bldP spid="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>
            <a:extLst>
              <a:ext uri="{FF2B5EF4-FFF2-40B4-BE49-F238E27FC236}">
                <a16:creationId xmlns:a16="http://schemas.microsoft.com/office/drawing/2014/main" id="{C66AA9A0-91D0-4621-9E57-FA49E79E05B7}"/>
              </a:ext>
            </a:extLst>
          </p:cNvPr>
          <p:cNvSpPr/>
          <p:nvPr/>
        </p:nvSpPr>
        <p:spPr>
          <a:xfrm>
            <a:off x="1263639" y="496897"/>
            <a:ext cx="1627366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课程思路</a:t>
            </a:r>
          </a:p>
        </p:txBody>
      </p: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F443EF4-B59B-4FA2-9C4A-6135207C3109}"/>
              </a:ext>
            </a:extLst>
          </p:cNvPr>
          <p:cNvSpPr/>
          <p:nvPr/>
        </p:nvSpPr>
        <p:spPr>
          <a:xfrm>
            <a:off x="1263639" y="3085738"/>
            <a:ext cx="28552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4183C4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183C4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微软雅黑" panose="020B0503020204020204" pitchFamily="34" charset="-122"/>
              </a:rPr>
              <a:t>、模块与指令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" name="箭头: V 形 25">
            <a:extLst>
              <a:ext uri="{FF2B5EF4-FFF2-40B4-BE49-F238E27FC236}">
                <a16:creationId xmlns:a16="http://schemas.microsoft.com/office/drawing/2014/main" id="{2EF8253D-FA3E-4756-B0E2-5B61247BB32D}"/>
              </a:ext>
            </a:extLst>
          </p:cNvPr>
          <p:cNvSpPr/>
          <p:nvPr/>
        </p:nvSpPr>
        <p:spPr>
          <a:xfrm>
            <a:off x="4534136" y="3253113"/>
            <a:ext cx="729899" cy="336653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205D4101-3508-4D4D-9AE3-536FF9C5E9D1}"/>
              </a:ext>
            </a:extLst>
          </p:cNvPr>
          <p:cNvSpPr/>
          <p:nvPr/>
        </p:nvSpPr>
        <p:spPr>
          <a:xfrm>
            <a:off x="5939653" y="2808900"/>
            <a:ext cx="3682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prstClr val="black"/>
                </a:solidFill>
              </a:rPr>
              <a:t>“物联网</a:t>
            </a:r>
            <a:r>
              <a:rPr lang="en-US" altLang="zh-CN" sz="2400" b="1" dirty="0">
                <a:solidFill>
                  <a:prstClr val="black"/>
                </a:solidFill>
              </a:rPr>
              <a:t>-</a:t>
            </a:r>
            <a:r>
              <a:rPr lang="zh-CN" altLang="en-US" sz="2400" b="1" dirty="0">
                <a:solidFill>
                  <a:prstClr val="black"/>
                </a:solidFill>
              </a:rPr>
              <a:t>上传变量”指令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DB9FE36C-3F0A-4BC4-8CA0-B320219E324C}"/>
              </a:ext>
            </a:extLst>
          </p:cNvPr>
          <p:cNvSpPr/>
          <p:nvPr/>
        </p:nvSpPr>
        <p:spPr>
          <a:xfrm>
            <a:off x="5939653" y="3818267"/>
            <a:ext cx="4206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prstClr val="black"/>
                </a:solidFill>
              </a:rPr>
              <a:t>“获取物联网指定消息”指令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33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 animBg="1"/>
      <p:bldP spid="34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>
            <a:extLst>
              <a:ext uri="{FF2B5EF4-FFF2-40B4-BE49-F238E27FC236}">
                <a16:creationId xmlns:a16="http://schemas.microsoft.com/office/drawing/2014/main" id="{C66AA9A0-91D0-4621-9E57-FA49E79E05B7}"/>
              </a:ext>
            </a:extLst>
          </p:cNvPr>
          <p:cNvSpPr/>
          <p:nvPr/>
        </p:nvSpPr>
        <p:spPr>
          <a:xfrm>
            <a:off x="1330563" y="546755"/>
            <a:ext cx="1627366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课程思路</a:t>
            </a:r>
          </a:p>
        </p:txBody>
      </p: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4E930DA7-31B4-4B8D-A3C1-6F2F8BF34E19}"/>
              </a:ext>
            </a:extLst>
          </p:cNvPr>
          <p:cNvSpPr/>
          <p:nvPr/>
        </p:nvSpPr>
        <p:spPr>
          <a:xfrm>
            <a:off x="513029" y="2474409"/>
            <a:ext cx="2444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、作品制作</a:t>
            </a:r>
            <a:endParaRPr lang="zh-CN" altLang="en-US" sz="3200" dirty="0"/>
          </a:p>
        </p:txBody>
      </p:sp>
      <p:sp>
        <p:nvSpPr>
          <p:cNvPr id="40" name="箭头: V 形 39">
            <a:extLst>
              <a:ext uri="{FF2B5EF4-FFF2-40B4-BE49-F238E27FC236}">
                <a16:creationId xmlns:a16="http://schemas.microsoft.com/office/drawing/2014/main" id="{552E0BF2-7F60-4221-A843-77219466B1CD}"/>
              </a:ext>
            </a:extLst>
          </p:cNvPr>
          <p:cNvSpPr/>
          <p:nvPr/>
        </p:nvSpPr>
        <p:spPr>
          <a:xfrm>
            <a:off x="3078918" y="2616992"/>
            <a:ext cx="421542" cy="319082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A1734E09-E5EF-4E7B-B193-9BFB565189F0}"/>
              </a:ext>
            </a:extLst>
          </p:cNvPr>
          <p:cNvSpPr/>
          <p:nvPr/>
        </p:nvSpPr>
        <p:spPr>
          <a:xfrm>
            <a:off x="3621449" y="2474409"/>
            <a:ext cx="8701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第二步：将</a:t>
            </a:r>
            <a:r>
              <a:rPr lang="en-US" altLang="zh-CN" sz="2400" b="1" dirty="0"/>
              <a:t>WU-Link</a:t>
            </a:r>
            <a:r>
              <a:rPr lang="zh-CN" altLang="en-US" sz="2400" b="1" dirty="0"/>
              <a:t>检测到的亮度、温度值发送到物联网服务器</a:t>
            </a: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FC46AEC0-7654-4D9D-AF30-E8E50574AC46}"/>
              </a:ext>
            </a:extLst>
          </p:cNvPr>
          <p:cNvSpPr/>
          <p:nvPr/>
        </p:nvSpPr>
        <p:spPr>
          <a:xfrm>
            <a:off x="3621449" y="1823976"/>
            <a:ext cx="80826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第一步：编写能够轮替显示环境亮度和温度的</a:t>
            </a:r>
            <a:r>
              <a:rPr lang="en-US" altLang="zh-CN" sz="2400" b="1" dirty="0"/>
              <a:t>WU-Link</a:t>
            </a:r>
            <a:r>
              <a:rPr lang="zh-CN" altLang="en-US" sz="2400" b="1" dirty="0"/>
              <a:t>程序</a:t>
            </a: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AA86840B-CB2C-426C-A2B3-9FE99235EE58}"/>
              </a:ext>
            </a:extLst>
          </p:cNvPr>
          <p:cNvSpPr/>
          <p:nvPr/>
        </p:nvSpPr>
        <p:spPr>
          <a:xfrm>
            <a:off x="3621449" y="3124842"/>
            <a:ext cx="7767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第三步：在</a:t>
            </a:r>
            <a:r>
              <a:rPr lang="en-US" altLang="zh-CN" sz="2400" b="1" dirty="0"/>
              <a:t>Scratch</a:t>
            </a:r>
            <a:r>
              <a:rPr lang="zh-CN" altLang="en-US" sz="2400" b="1" dirty="0"/>
              <a:t>上显示</a:t>
            </a:r>
            <a:r>
              <a:rPr lang="en-US" altLang="zh-CN" sz="2400" b="1" dirty="0"/>
              <a:t>WU-Link</a:t>
            </a:r>
            <a:r>
              <a:rPr lang="zh-CN" altLang="en-US" sz="2400" b="1" dirty="0"/>
              <a:t>检测到的亮度、温度值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411A1E4-4F96-4B36-8FB3-BBE924D3C900}"/>
              </a:ext>
            </a:extLst>
          </p:cNvPr>
          <p:cNvSpPr/>
          <p:nvPr/>
        </p:nvSpPr>
        <p:spPr>
          <a:xfrm>
            <a:off x="487781" y="4980152"/>
            <a:ext cx="28552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lang="zh-CN" altLang="en-US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、拓展与思考</a:t>
            </a:r>
            <a:endParaRPr lang="zh-CN" altLang="en-US" sz="3200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D6661BE-BAE0-42A9-A9CD-27A8991B43E3}"/>
              </a:ext>
            </a:extLst>
          </p:cNvPr>
          <p:cNvSpPr/>
          <p:nvPr/>
        </p:nvSpPr>
        <p:spPr>
          <a:xfrm>
            <a:off x="3621449" y="3775275"/>
            <a:ext cx="5444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第四步：实际体验校园环境自动监测仪</a:t>
            </a:r>
          </a:p>
        </p:txBody>
      </p:sp>
    </p:spTree>
    <p:extLst>
      <p:ext uri="{BB962C8B-B14F-4D97-AF65-F5344CB8AC3E}">
        <p14:creationId xmlns:p14="http://schemas.microsoft.com/office/powerpoint/2010/main" val="52363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  <p:bldP spid="41" grpId="0"/>
      <p:bldP spid="42" grpId="0"/>
      <p:bldP spid="43" grpId="0"/>
      <p:bldP spid="45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082675" y="1349375"/>
            <a:ext cx="5982335" cy="598233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b="1">
              <a:latin typeface="Century Gothic" panose="020B0502020202020204" pitchFamily="34" charset="0"/>
            </a:endParaRPr>
          </a:p>
        </p:txBody>
      </p:sp>
      <p:sp>
        <p:nvSpPr>
          <p:cNvPr id="15" name="圆: 空心 6"/>
          <p:cNvSpPr/>
          <p:nvPr/>
        </p:nvSpPr>
        <p:spPr>
          <a:xfrm>
            <a:off x="6895465" y="709295"/>
            <a:ext cx="1443990" cy="1443990"/>
          </a:xfrm>
          <a:prstGeom prst="donut">
            <a:avLst/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圆: 空心 6"/>
          <p:cNvSpPr/>
          <p:nvPr/>
        </p:nvSpPr>
        <p:spPr>
          <a:xfrm>
            <a:off x="10522585" y="869950"/>
            <a:ext cx="479425" cy="479425"/>
          </a:xfrm>
          <a:prstGeom prst="donut">
            <a:avLst/>
          </a:prstGeom>
          <a:solidFill>
            <a:srgbClr val="FFC00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60864" y="3159055"/>
            <a:ext cx="4145687" cy="769441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131B0C"/>
                </a:solidFill>
                <a:effectLst/>
              </a:rPr>
              <a:t>认识模块与指令</a:t>
            </a:r>
            <a:endParaRPr lang="zh-CN" altLang="en-US" sz="4400" b="1" dirty="0">
              <a:solidFill>
                <a:srgbClr val="F2B92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677068" y="2408323"/>
            <a:ext cx="1904945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01</a:t>
            </a:r>
          </a:p>
        </p:txBody>
      </p:sp>
      <p:sp>
        <p:nvSpPr>
          <p:cNvPr id="14" name="椭圆 13"/>
          <p:cNvSpPr/>
          <p:nvPr/>
        </p:nvSpPr>
        <p:spPr>
          <a:xfrm>
            <a:off x="591820" y="2039620"/>
            <a:ext cx="3696335" cy="369633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682750" y="2437130"/>
            <a:ext cx="2212975" cy="22129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b="1" dirty="0">
                <a:latin typeface="Century Gothic" panose="020B0502020202020204" pitchFamily="34" charset="0"/>
              </a:rPr>
              <a:t>01</a:t>
            </a:r>
            <a:endParaRPr lang="zh-CN" alt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16" name="圆: 空心 7"/>
          <p:cNvSpPr/>
          <p:nvPr/>
        </p:nvSpPr>
        <p:spPr>
          <a:xfrm>
            <a:off x="1972945" y="-501650"/>
            <a:ext cx="1736725" cy="173672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067836" y="6099969"/>
            <a:ext cx="2703670" cy="270367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999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9" grpId="0" animBg="1"/>
      <p:bldP spid="3" grpId="0" bldLvl="0" animBg="1"/>
      <p:bldP spid="4" grpId="0"/>
      <p:bldP spid="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>
            <a:extLst>
              <a:ext uri="{FF2B5EF4-FFF2-40B4-BE49-F238E27FC236}">
                <a16:creationId xmlns:a16="http://schemas.microsoft.com/office/drawing/2014/main" id="{D2B9B217-59C3-407E-9481-CB2BED6A4F5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10275" y="2517873"/>
            <a:ext cx="4852339" cy="743151"/>
          </a:xfrm>
          <a:prstGeom prst="rect">
            <a:avLst/>
          </a:prstGeom>
        </p:spPr>
      </p:pic>
      <p:sp>
        <p:nvSpPr>
          <p:cNvPr id="3" name="标注: 弯曲线形 2">
            <a:extLst>
              <a:ext uri="{FF2B5EF4-FFF2-40B4-BE49-F238E27FC236}">
                <a16:creationId xmlns:a16="http://schemas.microsoft.com/office/drawing/2014/main" id="{C8FE8A68-65CB-4D52-8BAB-5CB37BA7F304}"/>
              </a:ext>
            </a:extLst>
          </p:cNvPr>
          <p:cNvSpPr/>
          <p:nvPr/>
        </p:nvSpPr>
        <p:spPr>
          <a:xfrm>
            <a:off x="6473082" y="1431659"/>
            <a:ext cx="5278577" cy="1793535"/>
          </a:xfrm>
          <a:prstGeom prst="borderCallout2">
            <a:avLst>
              <a:gd name="adj1" fmla="val 15262"/>
              <a:gd name="adj2" fmla="val -1957"/>
              <a:gd name="adj3" fmla="val 16037"/>
              <a:gd name="adj4" fmla="val -16667"/>
              <a:gd name="adj5" fmla="val 65333"/>
              <a:gd name="adj6" fmla="val -36279"/>
            </a:avLst>
          </a:prstGeom>
          <a:solidFill>
            <a:srgbClr val="FFFF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44" y="497209"/>
            <a:ext cx="2286486" cy="535920"/>
            <a:chOff x="5889208" y="2046684"/>
            <a:chExt cx="2286516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34" y="2046684"/>
              <a:ext cx="162739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认识指令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39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0C3F8E2-4960-4C4A-AB41-68E755919E6A}"/>
              </a:ext>
            </a:extLst>
          </p:cNvPr>
          <p:cNvSpPr/>
          <p:nvPr/>
        </p:nvSpPr>
        <p:spPr>
          <a:xfrm>
            <a:off x="6429853" y="1417719"/>
            <a:ext cx="53650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>
              <a:spcAft>
                <a:spcPts val="0"/>
              </a:spcAft>
            </a:pPr>
            <a:r>
              <a:rPr lang="zh-CN" altLang="en-US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属于“物联网”类别指令；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使用这个指令可以将指定的变量上传到“好好搭搭”物联网服务器上。指令有两个参数，第一个就是需要上传的变量名称，默认是“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name”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，可以根据需要修改，变量名称必须为首字母为英文的字母与数字组合或者纯英文，不能为中文。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DF5B65F-502C-4962-9A0D-0CB81B104B7F}"/>
              </a:ext>
            </a:extLst>
          </p:cNvPr>
          <p:cNvSpPr/>
          <p:nvPr/>
        </p:nvSpPr>
        <p:spPr>
          <a:xfrm>
            <a:off x="738142" y="2096142"/>
            <a:ext cx="28119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/>
              <a:t>“物联网</a:t>
            </a:r>
            <a:r>
              <a:rPr lang="en-US" altLang="zh-CN" b="1" dirty="0"/>
              <a:t>-</a:t>
            </a:r>
            <a:r>
              <a:rPr lang="zh-CN" altLang="en-US" b="1" dirty="0"/>
              <a:t>上传变量”指令</a:t>
            </a:r>
          </a:p>
        </p:txBody>
      </p:sp>
      <p:sp>
        <p:nvSpPr>
          <p:cNvPr id="11" name="标注: 弯曲线形 10">
            <a:extLst>
              <a:ext uri="{FF2B5EF4-FFF2-40B4-BE49-F238E27FC236}">
                <a16:creationId xmlns:a16="http://schemas.microsoft.com/office/drawing/2014/main" id="{C7A530DD-F321-4CC1-9231-3B40892F99A8}"/>
              </a:ext>
            </a:extLst>
          </p:cNvPr>
          <p:cNvSpPr/>
          <p:nvPr/>
        </p:nvSpPr>
        <p:spPr>
          <a:xfrm>
            <a:off x="6473082" y="3632807"/>
            <a:ext cx="5321804" cy="2776523"/>
          </a:xfrm>
          <a:prstGeom prst="borderCallout2">
            <a:avLst>
              <a:gd name="adj1" fmla="val 15262"/>
              <a:gd name="adj2" fmla="val -1957"/>
              <a:gd name="adj3" fmla="val 16037"/>
              <a:gd name="adj4" fmla="val -16667"/>
              <a:gd name="adj5" fmla="val 45019"/>
              <a:gd name="adj6" fmla="val -45518"/>
            </a:avLst>
          </a:prstGeom>
          <a:solidFill>
            <a:srgbClr val="FFFF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5B35B77-78D9-4ED5-9BA1-A750075A1F44}"/>
              </a:ext>
            </a:extLst>
          </p:cNvPr>
          <p:cNvSpPr/>
          <p:nvPr/>
        </p:nvSpPr>
        <p:spPr>
          <a:xfrm>
            <a:off x="6429853" y="3685956"/>
            <a:ext cx="5503262" cy="272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>
              <a:lnSpc>
                <a:spcPct val="120000"/>
              </a:lnSpc>
              <a:spcAft>
                <a:spcPts val="0"/>
              </a:spcAft>
            </a:pP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属于“好好搭搭”在线版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Scratch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物联网扩展指令，必须通过“好好搭搭”网站的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Scratch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在线编程网页添加。使用这个指令可以获取“好好搭搭”网络服务器上的消息，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scratch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通过访问服务器获取指定的值。指令的第一个参数是获取对象（即获取消息的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）的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MAC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地址；第二个参数是要获取的值的变量名称。注意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scratch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端获取消息的变量名称与</a:t>
            </a:r>
            <a:r>
              <a:rPr lang="en-US" altLang="zh-CN" dirty="0" err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-link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端发送消息的变量名称保持一致。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C553471-A6E6-4E6B-9A8B-EF7A7B03BEC6}"/>
              </a:ext>
            </a:extLst>
          </p:cNvPr>
          <p:cNvSpPr/>
          <p:nvPr/>
        </p:nvSpPr>
        <p:spPr>
          <a:xfrm>
            <a:off x="738142" y="4339590"/>
            <a:ext cx="3206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/>
              <a:t>“获取物联网指定消息”指令</a:t>
            </a:r>
            <a:endParaRPr lang="zh-CN" altLang="en-US" sz="2400" dirty="0"/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B71E86FA-B1BD-4425-8E0C-CDC65C3194B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15221" y="4863692"/>
            <a:ext cx="3778705" cy="62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26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4" grpId="0"/>
      <p:bldP spid="11" grpId="0" animBg="1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082675" y="1349375"/>
            <a:ext cx="5982335" cy="598233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b="1">
              <a:latin typeface="Century Gothic" panose="020B0502020202020204" pitchFamily="34" charset="0"/>
            </a:endParaRPr>
          </a:p>
        </p:txBody>
      </p:sp>
      <p:sp>
        <p:nvSpPr>
          <p:cNvPr id="15" name="圆: 空心 6"/>
          <p:cNvSpPr/>
          <p:nvPr/>
        </p:nvSpPr>
        <p:spPr>
          <a:xfrm>
            <a:off x="6895465" y="709295"/>
            <a:ext cx="1443990" cy="1443990"/>
          </a:xfrm>
          <a:prstGeom prst="donut">
            <a:avLst/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圆: 空心 6"/>
          <p:cNvSpPr/>
          <p:nvPr/>
        </p:nvSpPr>
        <p:spPr>
          <a:xfrm>
            <a:off x="10522585" y="869950"/>
            <a:ext cx="479425" cy="479425"/>
          </a:xfrm>
          <a:prstGeom prst="donut">
            <a:avLst/>
          </a:prstGeom>
          <a:solidFill>
            <a:srgbClr val="FFC00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09649" y="3159055"/>
            <a:ext cx="2448106" cy="769441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131B0C"/>
                </a:solidFill>
                <a:effectLst/>
              </a:rPr>
              <a:t>作品制作</a:t>
            </a:r>
            <a:endParaRPr lang="zh-CN" altLang="en-US" sz="4400" b="1" dirty="0">
              <a:solidFill>
                <a:srgbClr val="F2B92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677068" y="2408323"/>
            <a:ext cx="1904945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02</a:t>
            </a:r>
          </a:p>
        </p:txBody>
      </p:sp>
      <p:sp>
        <p:nvSpPr>
          <p:cNvPr id="14" name="椭圆 13"/>
          <p:cNvSpPr/>
          <p:nvPr/>
        </p:nvSpPr>
        <p:spPr>
          <a:xfrm>
            <a:off x="591820" y="2039620"/>
            <a:ext cx="3696335" cy="369633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682750" y="2437130"/>
            <a:ext cx="2212975" cy="22129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b="1" dirty="0">
                <a:latin typeface="Century Gothic" panose="020B0502020202020204" pitchFamily="34" charset="0"/>
              </a:rPr>
              <a:t>02</a:t>
            </a:r>
            <a:endParaRPr lang="zh-CN" alt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16" name="圆: 空心 7"/>
          <p:cNvSpPr/>
          <p:nvPr/>
        </p:nvSpPr>
        <p:spPr>
          <a:xfrm>
            <a:off x="1972945" y="-501650"/>
            <a:ext cx="1736725" cy="173672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067836" y="6099969"/>
            <a:ext cx="2703670" cy="270367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9" grpId="0" animBg="1"/>
      <p:bldP spid="3" grpId="0" bldLvl="0" animBg="1"/>
      <p:bldP spid="4" grpId="0"/>
      <p:bldP spid="6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79" cy="535920"/>
            <a:chOff x="5889208" y="2046684"/>
            <a:chExt cx="2286511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28" y="2046684"/>
              <a:ext cx="1627391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作品制作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02.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62123AC-C5B8-4B02-B6B0-A8DD6C2C50D7}"/>
              </a:ext>
            </a:extLst>
          </p:cNvPr>
          <p:cNvSpPr/>
          <p:nvPr/>
        </p:nvSpPr>
        <p:spPr>
          <a:xfrm>
            <a:off x="1586804" y="2309452"/>
            <a:ext cx="9415540" cy="698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zh-CN" altLang="en-US" sz="2400" b="1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物联网环境监测仪程序也是由两个程序组成：</a:t>
            </a:r>
            <a:endParaRPr lang="en-US" altLang="zh-CN" sz="2400" b="1" dirty="0">
              <a:solidFill>
                <a:prstClr val="black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D11DB1E-BFAC-4CF6-AF96-ACE59EA17C31}"/>
              </a:ext>
            </a:extLst>
          </p:cNvPr>
          <p:cNvSpPr/>
          <p:nvPr/>
        </p:nvSpPr>
        <p:spPr>
          <a:xfrm>
            <a:off x="1928069" y="3333491"/>
            <a:ext cx="8335861" cy="546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zh-CN" altLang="en-US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一个是用</a:t>
            </a:r>
            <a:r>
              <a:rPr lang="en-US" altLang="zh-CN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WU-Link</a:t>
            </a:r>
            <a:r>
              <a:rPr lang="zh-CN" altLang="en-US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编程网页编写的，用于检测并且上传亮度、温度值的程序；</a:t>
            </a:r>
            <a:endParaRPr lang="en-US" altLang="zh-CN" dirty="0">
              <a:solidFill>
                <a:prstClr val="black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B3239CD-2956-4384-80D5-0E9AC69B7DA0}"/>
              </a:ext>
            </a:extLst>
          </p:cNvPr>
          <p:cNvSpPr/>
          <p:nvPr/>
        </p:nvSpPr>
        <p:spPr>
          <a:xfrm>
            <a:off x="1922750" y="4284043"/>
            <a:ext cx="9079594" cy="1100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zh-CN" altLang="en-US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另一个是用“好好搭搭”网站的在线版</a:t>
            </a:r>
            <a:r>
              <a:rPr lang="en-US" altLang="zh-CN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Scratch</a:t>
            </a:r>
            <a:r>
              <a:rPr lang="zh-CN" altLang="en-US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编写的，用于从“好好搭搭”物联网服务器中获取绑定</a:t>
            </a:r>
            <a:r>
              <a:rPr lang="en-US" altLang="zh-CN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WU-Link</a:t>
            </a:r>
            <a:r>
              <a:rPr lang="zh-CN" altLang="en-US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上传的字符串、然后显示出来的程序。</a:t>
            </a:r>
          </a:p>
        </p:txBody>
      </p:sp>
    </p:spTree>
    <p:extLst>
      <p:ext uri="{BB962C8B-B14F-4D97-AF65-F5344CB8AC3E}">
        <p14:creationId xmlns:p14="http://schemas.microsoft.com/office/powerpoint/2010/main" val="413310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79" cy="535920"/>
            <a:chOff x="5889208" y="2046684"/>
            <a:chExt cx="2286511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28" y="2046684"/>
              <a:ext cx="1627391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作品制作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148BE39-9D02-4BFF-9F96-E4D4EFE53A52}"/>
              </a:ext>
            </a:extLst>
          </p:cNvPr>
          <p:cNvSpPr/>
          <p:nvPr/>
        </p:nvSpPr>
        <p:spPr>
          <a:xfrm>
            <a:off x="662779" y="1633819"/>
            <a:ext cx="69493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第一步：编写能够轮替显示环境亮度和温度的</a:t>
            </a:r>
            <a:r>
              <a:rPr lang="en-US" altLang="zh-CN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程序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0F3FF25E-CB84-4A9A-AC99-F00D668998E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772" y="2301988"/>
            <a:ext cx="3268345" cy="389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15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2652</TotalTime>
  <Words>839</Words>
  <Application>Microsoft Office PowerPoint</Application>
  <PresentationFormat>宽屏</PresentationFormat>
  <Paragraphs>69</Paragraphs>
  <Slides>16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等线</vt:lpstr>
      <vt:lpstr>宋体</vt:lpstr>
      <vt:lpstr>微软雅黑</vt:lpstr>
      <vt:lpstr>幼圆</vt:lpstr>
      <vt:lpstr>Arial</vt:lpstr>
      <vt:lpstr>Calibri</vt:lpstr>
      <vt:lpstr>Calibri Light</vt:lpstr>
      <vt:lpstr>Century Gothic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赵骞</dc:creator>
  <cp:lastModifiedBy>thinPad</cp:lastModifiedBy>
  <cp:revision>249</cp:revision>
  <dcterms:created xsi:type="dcterms:W3CDTF">2015-05-05T08:02:00Z</dcterms:created>
  <dcterms:modified xsi:type="dcterms:W3CDTF">2019-05-10T09:14:43Z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2052-11.1.0.8013</vt:lpwstr>
  </property>
</Properties>
</file>