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13" r:id="rId2"/>
    <p:sldId id="328" r:id="rId3"/>
    <p:sldId id="346" r:id="rId4"/>
    <p:sldId id="324" r:id="rId5"/>
    <p:sldId id="329" r:id="rId6"/>
    <p:sldId id="351" r:id="rId7"/>
    <p:sldId id="259" r:id="rId8"/>
    <p:sldId id="347" r:id="rId9"/>
    <p:sldId id="330" r:id="rId10"/>
    <p:sldId id="352" r:id="rId11"/>
    <p:sldId id="353" r:id="rId12"/>
    <p:sldId id="271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2" r:id="rId21"/>
    <p:sldId id="363" r:id="rId22"/>
    <p:sldId id="361" r:id="rId23"/>
    <p:sldId id="338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2F2F2"/>
    <a:srgbClr val="C8833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897" autoAdjust="0"/>
  </p:normalViewPr>
  <p:slideViewPr>
    <p:cSldViewPr snapToGrid="0">
      <p:cViewPr varScale="1">
        <p:scale>
          <a:sx n="98" d="100"/>
          <a:sy n="98" d="100"/>
        </p:scale>
        <p:origin x="2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77FD0-605B-4D40-8A05-741F2B0B88A0}" type="datetimeFigureOut">
              <a:rPr lang="zh-CN" altLang="en-US" smtClean="0"/>
              <a:t>2019/5/11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488B2-73D7-4635-A100-1413BF890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339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C7B0-EBAC-4569-9993-246641655C4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C7B0-EBAC-4569-9993-246641655C4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325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C7B0-EBAC-4569-9993-246641655C4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61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C7B0-EBAC-4569-9993-246641655C4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07C08-3D4D-451F-AC90-00F370C928E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07C08-3D4D-451F-AC90-00F370C928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93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07C08-3D4D-451F-AC90-00F370C928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613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07C08-3D4D-451F-AC90-00F370C928E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135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8316913" y="2133600"/>
            <a:ext cx="2819400" cy="2819400"/>
          </a:xfrm>
          <a:custGeom>
            <a:avLst/>
            <a:gdLst>
              <a:gd name="connsiteX0" fmla="*/ 1409700 w 2819400"/>
              <a:gd name="connsiteY0" fmla="*/ 0 h 2819400"/>
              <a:gd name="connsiteX1" fmla="*/ 2819400 w 2819400"/>
              <a:gd name="connsiteY1" fmla="*/ 1409700 h 2819400"/>
              <a:gd name="connsiteX2" fmla="*/ 1409700 w 2819400"/>
              <a:gd name="connsiteY2" fmla="*/ 2819400 h 2819400"/>
              <a:gd name="connsiteX3" fmla="*/ 0 w 2819400"/>
              <a:gd name="connsiteY3" fmla="*/ 1409700 h 2819400"/>
              <a:gd name="connsiteX4" fmla="*/ 1409700 w 2819400"/>
              <a:gd name="connsiteY4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400" h="2819400"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482397"/>
      </p:ext>
    </p:extLst>
  </p:cSld>
  <p:clrMapOvr>
    <a:masterClrMapping/>
  </p:clrMapOvr>
  <p:transition spd="slow" advTm="300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2019/5/11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2019/5/11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2019/5/11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-1568450" y="-2621280"/>
            <a:ext cx="2956560" cy="295656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317500" dist="1524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8901484-19EC-4F92-A93B-CA9723FBCBFC}"/>
              </a:ext>
            </a:extLst>
          </p:cNvPr>
          <p:cNvGrpSpPr/>
          <p:nvPr/>
        </p:nvGrpSpPr>
        <p:grpSpPr>
          <a:xfrm>
            <a:off x="-1183005" y="-1325244"/>
            <a:ext cx="7867650" cy="7867650"/>
            <a:chOff x="-1183005" y="-959485"/>
            <a:chExt cx="7867650" cy="786765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183005" y="-959485"/>
              <a:ext cx="7867650" cy="7867650"/>
            </a:xfrm>
            <a:prstGeom prst="rect">
              <a:avLst/>
            </a:prstGeom>
          </p:spPr>
        </p:pic>
        <p:sp>
          <p:nvSpPr>
            <p:cNvPr id="11" name="椭圆 10"/>
            <p:cNvSpPr/>
            <p:nvPr/>
          </p:nvSpPr>
          <p:spPr>
            <a:xfrm>
              <a:off x="1021080" y="-183515"/>
              <a:ext cx="4557395" cy="455739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90500" dist="76200" dir="2700000" sx="104000" sy="10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11"/>
            <p:cNvSpPr/>
            <p:nvPr/>
          </p:nvSpPr>
          <p:spPr>
            <a:xfrm>
              <a:off x="822960" y="-41275"/>
              <a:ext cx="4415155" cy="4415155"/>
            </a:xfrm>
            <a:prstGeom prst="ellipse">
              <a:avLst/>
            </a:prstGeom>
            <a:noFill/>
            <a:ln w="22225" cmpd="sng">
              <a:solidFill>
                <a:schemeClr val="bg1"/>
              </a:solidFill>
              <a:prstDash val="soli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n w="31750">
                  <a:solidFill>
                    <a:schemeClr val="bg1"/>
                  </a:solidFill>
                </a:ln>
              </a:endParaRPr>
            </a:p>
          </p:txBody>
        </p:sp>
        <p:pic>
          <p:nvPicPr>
            <p:cNvPr id="15" name="图片 14" descr="好好搭搭logo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2960" y="1332230"/>
              <a:ext cx="4472305" cy="1668145"/>
            </a:xfrm>
            <a:prstGeom prst="rect">
              <a:avLst/>
            </a:prstGeom>
          </p:spPr>
        </p:pic>
      </p:grpSp>
      <p:sp>
        <p:nvSpPr>
          <p:cNvPr id="32" name="椭圆 31"/>
          <p:cNvSpPr/>
          <p:nvPr/>
        </p:nvSpPr>
        <p:spPr>
          <a:xfrm>
            <a:off x="7627620" y="-1689100"/>
            <a:ext cx="3021330" cy="302133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圆: 空心 30"/>
          <p:cNvSpPr/>
          <p:nvPr/>
        </p:nvSpPr>
        <p:spPr>
          <a:xfrm>
            <a:off x="6203315" y="5173345"/>
            <a:ext cx="1356995" cy="135699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圆: 空心 15"/>
          <p:cNvSpPr/>
          <p:nvPr/>
        </p:nvSpPr>
        <p:spPr>
          <a:xfrm>
            <a:off x="11065258" y="6034500"/>
            <a:ext cx="667827" cy="667827"/>
          </a:xfrm>
          <a:prstGeom prst="donut">
            <a:avLst/>
          </a:prstGeom>
          <a:solidFill>
            <a:srgbClr val="FFC00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圆: 空心 15"/>
          <p:cNvSpPr/>
          <p:nvPr/>
        </p:nvSpPr>
        <p:spPr>
          <a:xfrm>
            <a:off x="822960" y="5509895"/>
            <a:ext cx="1020445" cy="1020445"/>
          </a:xfrm>
          <a:prstGeom prst="donu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圆: 空心 15"/>
          <p:cNvSpPr/>
          <p:nvPr/>
        </p:nvSpPr>
        <p:spPr>
          <a:xfrm>
            <a:off x="870585" y="4045585"/>
            <a:ext cx="339090" cy="339090"/>
          </a:xfrm>
          <a:prstGeom prst="donu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4299F56-D970-44FE-B1E2-A6C6391E4221}"/>
              </a:ext>
            </a:extLst>
          </p:cNvPr>
          <p:cNvGrpSpPr/>
          <p:nvPr/>
        </p:nvGrpSpPr>
        <p:grpSpPr>
          <a:xfrm>
            <a:off x="295932" y="2847975"/>
            <a:ext cx="11814766" cy="2186286"/>
            <a:chOff x="1040130" y="3925753"/>
            <a:chExt cx="11814766" cy="2186286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EF2EE567-3B06-46C3-8850-37DFCD9193E9}"/>
                </a:ext>
              </a:extLst>
            </p:cNvPr>
            <p:cNvSpPr/>
            <p:nvPr/>
          </p:nvSpPr>
          <p:spPr>
            <a:xfrm>
              <a:off x="1040130" y="3925753"/>
              <a:ext cx="11083836" cy="2186286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620565" y="4004846"/>
              <a:ext cx="112343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just"/>
              <a:r>
                <a:rPr lang="zh-CN" altLang="en-US" sz="6000" b="1" dirty="0">
                  <a:latin typeface="+mj-ea"/>
                  <a:ea typeface="+mj-ea"/>
                </a:rPr>
                <a:t>基于物联网的</a:t>
              </a:r>
              <a:r>
                <a:rPr lang="en-US" altLang="zh-CN" sz="6000" b="1" dirty="0">
                  <a:latin typeface="+mj-ea"/>
                  <a:ea typeface="+mj-ea"/>
                </a:rPr>
                <a:t>WU-Link</a:t>
              </a:r>
              <a:r>
                <a:rPr lang="zh-CN" altLang="en-US" sz="6000" b="1" dirty="0">
                  <a:latin typeface="+mj-ea"/>
                  <a:ea typeface="+mj-ea"/>
                </a:rPr>
                <a:t>造物入门</a:t>
              </a:r>
              <a:endParaRPr lang="en-US" altLang="zh-CN" sz="6000" b="1" dirty="0">
                <a:latin typeface="+mj-ea"/>
                <a:ea typeface="+mj-ea"/>
              </a:endParaRPr>
            </a:p>
            <a:p>
              <a:pPr lvl="0" algn="just"/>
              <a:r>
                <a:rPr lang="zh-CN" altLang="en-US" sz="6000" b="1" dirty="0">
                  <a:latin typeface="+mj-ea"/>
                  <a:ea typeface="+mj-ea"/>
                </a:rPr>
                <a:t>                </a:t>
              </a:r>
              <a:r>
                <a:rPr lang="zh-CN" altLang="en-US" sz="4800" b="1" dirty="0">
                  <a:latin typeface="+mj-ea"/>
                  <a:ea typeface="+mj-ea"/>
                </a:rPr>
                <a:t>抽签与抢答程序</a:t>
              </a:r>
            </a:p>
          </p:txBody>
        </p:sp>
      </p:grp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55A7BEE-675B-4887-9147-04CCBF170329}"/>
              </a:ext>
            </a:extLst>
          </p:cNvPr>
          <p:cNvCxnSpPr/>
          <p:nvPr/>
        </p:nvCxnSpPr>
        <p:spPr>
          <a:xfrm>
            <a:off x="5760655" y="4488562"/>
            <a:ext cx="13090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9C3D46FE-DDE6-4C4E-AD03-69E2804A946E}"/>
              </a:ext>
            </a:extLst>
          </p:cNvPr>
          <p:cNvGrpSpPr/>
          <p:nvPr/>
        </p:nvGrpSpPr>
        <p:grpSpPr>
          <a:xfrm>
            <a:off x="1263639" y="497209"/>
            <a:ext cx="2286479" cy="535920"/>
            <a:chOff x="5889208" y="2046684"/>
            <a:chExt cx="2286511" cy="53590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66AA9A0-91D0-4621-9E57-FA49E79E05B7}"/>
                </a:ext>
              </a:extLst>
            </p:cNvPr>
            <p:cNvSpPr/>
            <p:nvPr/>
          </p:nvSpPr>
          <p:spPr>
            <a:xfrm>
              <a:off x="6548328" y="2046684"/>
              <a:ext cx="1627391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作品制作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88A83A1-2D61-44BF-B697-0931DCC1B9D5}"/>
                </a:ext>
              </a:extLst>
            </p:cNvPr>
            <p:cNvSpPr/>
            <p:nvPr/>
          </p:nvSpPr>
          <p:spPr>
            <a:xfrm>
              <a:off x="5889208" y="2059384"/>
              <a:ext cx="646340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02.</a:t>
              </a:r>
            </a:p>
          </p:txBody>
        </p:sp>
      </p:grpSp>
      <p:sp>
        <p:nvSpPr>
          <p:cNvPr id="21" name="圆: 空心 7">
            <a:extLst>
              <a:ext uri="{FF2B5EF4-FFF2-40B4-BE49-F238E27FC236}">
                <a16:creationId xmlns:a16="http://schemas.microsoft.com/office/drawing/2014/main" id="{04CD142A-3586-4E4B-BA78-072274FBF261}"/>
              </a:ext>
            </a:extLst>
          </p:cNvPr>
          <p:cNvSpPr/>
          <p:nvPr/>
        </p:nvSpPr>
        <p:spPr>
          <a:xfrm>
            <a:off x="574675" y="447040"/>
            <a:ext cx="622935" cy="62293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838ABDF-C16F-4998-B896-BA4F7CB22E4F}"/>
              </a:ext>
            </a:extLst>
          </p:cNvPr>
          <p:cNvSpPr/>
          <p:nvPr/>
        </p:nvSpPr>
        <p:spPr>
          <a:xfrm>
            <a:off x="668873" y="1555812"/>
            <a:ext cx="10854253" cy="1271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2.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 “发送端”的“主程序”脚本</a:t>
            </a:r>
            <a:endParaRPr lang="en-US" altLang="zh-CN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  在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“重复执行”指令中进行条件判断：如果按下了板载的按键“</a:t>
            </a:r>
            <a:r>
              <a:rPr lang="en-US" altLang="zh-CN" sz="1600" dirty="0">
                <a:latin typeface="幼圆" panose="02010509060101010101" pitchFamily="49" charset="-122"/>
                <a:ea typeface="幼圆" panose="02010509060101010101" pitchFamily="49" charset="-122"/>
              </a:rPr>
              <a:t>B”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，就通过网络向指定</a:t>
            </a:r>
            <a:r>
              <a:rPr lang="en-US" altLang="zh-CN" sz="1600" dirty="0">
                <a:latin typeface="幼圆" panose="02010509060101010101" pitchFamily="49" charset="-122"/>
                <a:ea typeface="幼圆" panose="02010509060101010101" pitchFamily="49" charset="-122"/>
              </a:rPr>
              <a:t>MAC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地址的另一块</a:t>
            </a:r>
            <a:r>
              <a:rPr lang="en-US" altLang="zh-CN" sz="1600" dirty="0">
                <a:latin typeface="幼圆" panose="02010509060101010101" pitchFamily="49" charset="-122"/>
                <a:ea typeface="幼圆" panose="02010509060101010101" pitchFamily="49" charset="-122"/>
              </a:rPr>
              <a:t>WU-</a:t>
            </a:r>
          </a:p>
          <a:p>
            <a:pPr lvl="0">
              <a:lnSpc>
                <a:spcPct val="120000"/>
              </a:lnSpc>
            </a:pPr>
            <a:r>
              <a:rPr lang="en-US" altLang="zh-CN" sz="1600" dirty="0">
                <a:latin typeface="幼圆" panose="02010509060101010101" pitchFamily="49" charset="-122"/>
                <a:ea typeface="幼圆" panose="02010509060101010101" pitchFamily="49" charset="-122"/>
              </a:rPr>
              <a:t>Link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发送字符串“</a:t>
            </a:r>
            <a:r>
              <a:rPr lang="en-US" altLang="zh-CN" sz="1600" dirty="0">
                <a:latin typeface="幼圆" panose="02010509060101010101" pitchFamily="49" charset="-122"/>
                <a:ea typeface="幼圆" panose="02010509060101010101" pitchFamily="49" charset="-122"/>
              </a:rPr>
              <a:t>Hello”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；然后清除点阵屏、显示“</a:t>
            </a:r>
            <a:r>
              <a:rPr lang="en-US" altLang="zh-CN" sz="1600" dirty="0">
                <a:latin typeface="幼圆" panose="02010509060101010101" pitchFamily="49" charset="-122"/>
                <a:ea typeface="幼圆" panose="02010509060101010101" pitchFamily="49" charset="-122"/>
              </a:rPr>
              <a:t>OK”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，表明消息已经发送完成；最后延时</a:t>
            </a:r>
            <a:r>
              <a:rPr lang="en-US" altLang="zh-CN" sz="1600" dirty="0"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秒、重新清除点阵屏、</a:t>
            </a:r>
            <a:endParaRPr lang="en-US" altLang="zh-CN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0">
              <a:lnSpc>
                <a:spcPct val="120000"/>
              </a:lnSpc>
            </a:pP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显示“</a:t>
            </a:r>
            <a:r>
              <a:rPr lang="en-US" altLang="zh-CN" sz="1600" dirty="0">
                <a:latin typeface="幼圆" panose="02010509060101010101" pitchFamily="49" charset="-122"/>
                <a:ea typeface="幼圆" panose="02010509060101010101" pitchFamily="49" charset="-122"/>
              </a:rPr>
              <a:t>Go!”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，重新处于判断有没有按下按键的状态。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E6E7162-95DA-48DF-A2F6-79BA89CDCB4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434" y="3350382"/>
            <a:ext cx="6040755" cy="246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1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9C3D46FE-DDE6-4C4E-AD03-69E2804A946E}"/>
              </a:ext>
            </a:extLst>
          </p:cNvPr>
          <p:cNvGrpSpPr/>
          <p:nvPr/>
        </p:nvGrpSpPr>
        <p:grpSpPr>
          <a:xfrm>
            <a:off x="1263639" y="497209"/>
            <a:ext cx="2286479" cy="535920"/>
            <a:chOff x="5889208" y="2046684"/>
            <a:chExt cx="2286511" cy="53590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66AA9A0-91D0-4621-9E57-FA49E79E05B7}"/>
                </a:ext>
              </a:extLst>
            </p:cNvPr>
            <p:cNvSpPr/>
            <p:nvPr/>
          </p:nvSpPr>
          <p:spPr>
            <a:xfrm>
              <a:off x="6548328" y="2046684"/>
              <a:ext cx="1627391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作品制作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88A83A1-2D61-44BF-B697-0931DCC1B9D5}"/>
                </a:ext>
              </a:extLst>
            </p:cNvPr>
            <p:cNvSpPr/>
            <p:nvPr/>
          </p:nvSpPr>
          <p:spPr>
            <a:xfrm>
              <a:off x="5889208" y="2059384"/>
              <a:ext cx="646340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02.</a:t>
              </a:r>
            </a:p>
          </p:txBody>
        </p:sp>
      </p:grpSp>
      <p:sp>
        <p:nvSpPr>
          <p:cNvPr id="21" name="圆: 空心 7">
            <a:extLst>
              <a:ext uri="{FF2B5EF4-FFF2-40B4-BE49-F238E27FC236}">
                <a16:creationId xmlns:a16="http://schemas.microsoft.com/office/drawing/2014/main" id="{04CD142A-3586-4E4B-BA78-072274FBF261}"/>
              </a:ext>
            </a:extLst>
          </p:cNvPr>
          <p:cNvSpPr/>
          <p:nvPr/>
        </p:nvSpPr>
        <p:spPr>
          <a:xfrm>
            <a:off x="574675" y="447040"/>
            <a:ext cx="622935" cy="62293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838ABDF-C16F-4998-B896-BA4F7CB22E4F}"/>
              </a:ext>
            </a:extLst>
          </p:cNvPr>
          <p:cNvSpPr/>
          <p:nvPr/>
        </p:nvSpPr>
        <p:spPr>
          <a:xfrm>
            <a:off x="574675" y="1631313"/>
            <a:ext cx="10649069" cy="976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3.</a:t>
            </a:r>
            <a:r>
              <a:rPr lang="zh-CN" altLang="en-US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“接收端”的“主程序”脚本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在“重复执行”指令中进行条件判断：如果检测到网络上有发给自己的消息，就清除点阵屏、显示从服务器上读</a:t>
            </a:r>
            <a:endParaRPr lang="en-US" altLang="zh-CN" sz="1600" dirty="0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取的消息；然后延时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秒、重新清除点阵屏、显示“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Go!”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，重新处于判断有没有检测到消息的状态。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2681420-6DEB-436C-BE64-96109406E2E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512" y="3218618"/>
            <a:ext cx="3621405" cy="254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1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171816" y="2331721"/>
            <a:ext cx="2766060" cy="276606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7" name="矩形 46"/>
          <p:cNvSpPr/>
          <p:nvPr/>
        </p:nvSpPr>
        <p:spPr>
          <a:xfrm>
            <a:off x="1775696" y="484540"/>
            <a:ext cx="1420582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试一试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283CC279-A6B2-4646-9FFC-D22907042075}"/>
              </a:ext>
            </a:extLst>
          </p:cNvPr>
          <p:cNvSpPr/>
          <p:nvPr/>
        </p:nvSpPr>
        <p:spPr>
          <a:xfrm>
            <a:off x="291173" y="235808"/>
            <a:ext cx="1082241" cy="1082241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1A35613-85FB-47CA-AF22-D6DAFC37D96D}"/>
              </a:ext>
            </a:extLst>
          </p:cNvPr>
          <p:cNvSpPr/>
          <p:nvPr/>
        </p:nvSpPr>
        <p:spPr>
          <a:xfrm>
            <a:off x="1183641" y="2551548"/>
            <a:ext cx="10032439" cy="1883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8920">
              <a:lnSpc>
                <a:spcPct val="120000"/>
              </a:lnSpc>
              <a:spcBef>
                <a:spcPts val="620"/>
              </a:spcBef>
              <a:spcAft>
                <a:spcPts val="0"/>
              </a:spcAft>
            </a:pPr>
            <a:r>
              <a:rPr lang="en-US" altLang="zh-CN" sz="2400" dirty="0"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1.	</a:t>
            </a:r>
            <a:r>
              <a:rPr lang="zh-CN" altLang="en-US" sz="2400" dirty="0"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将以上程序分别下载到用于发送和用于接收的两块</a:t>
            </a:r>
            <a:r>
              <a:rPr lang="en-US" altLang="zh-CN" sz="2400" dirty="0"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WU-Link</a:t>
            </a:r>
            <a:r>
              <a:rPr lang="zh-CN" altLang="en-US" sz="2400" dirty="0"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中，然后按下“发送端”</a:t>
            </a:r>
            <a:r>
              <a:rPr lang="en-US" altLang="zh-CN" sz="2400" dirty="0"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WU-Link</a:t>
            </a:r>
            <a:r>
              <a:rPr lang="zh-CN" altLang="en-US" sz="2400" dirty="0"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的按键“</a:t>
            </a:r>
            <a:r>
              <a:rPr lang="en-US" altLang="zh-CN" sz="2400" dirty="0"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B”</a:t>
            </a:r>
            <a:r>
              <a:rPr lang="zh-CN" altLang="en-US" sz="2400" dirty="0"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，看看“接收端”</a:t>
            </a:r>
            <a:r>
              <a:rPr lang="en-US" altLang="zh-CN" sz="2400" dirty="0"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WU-Link</a:t>
            </a:r>
            <a:r>
              <a:rPr lang="zh-CN" altLang="en-US" sz="2400" dirty="0"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上是否显示了</a:t>
            </a:r>
            <a:r>
              <a:rPr lang="en-US" altLang="zh-CN" sz="2400" dirty="0"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秒的“</a:t>
            </a:r>
            <a:r>
              <a:rPr lang="en-US" altLang="zh-CN" sz="2400" dirty="0"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Hello”?</a:t>
            </a:r>
          </a:p>
          <a:p>
            <a:pPr marL="248920">
              <a:lnSpc>
                <a:spcPct val="120000"/>
              </a:lnSpc>
              <a:spcBef>
                <a:spcPts val="620"/>
              </a:spcBef>
              <a:spcAft>
                <a:spcPts val="0"/>
              </a:spcAft>
            </a:pPr>
            <a:r>
              <a:rPr lang="en-US" altLang="zh-CN" sz="2400" dirty="0"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2.	</a:t>
            </a:r>
            <a:r>
              <a:rPr lang="zh-CN" altLang="en-US" sz="2400" dirty="0"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除了发送文本信息，能不能发送数字信息？程序应该如何修改？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-0.34349 -0.3354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4" y="-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7" grpId="0"/>
      <p:bldP spid="17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9C3D46FE-DDE6-4C4E-AD03-69E2804A946E}"/>
              </a:ext>
            </a:extLst>
          </p:cNvPr>
          <p:cNvGrpSpPr/>
          <p:nvPr/>
        </p:nvGrpSpPr>
        <p:grpSpPr>
          <a:xfrm>
            <a:off x="1263639" y="497209"/>
            <a:ext cx="2286479" cy="535920"/>
            <a:chOff x="5889208" y="2046684"/>
            <a:chExt cx="2286511" cy="53590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66AA9A0-91D0-4621-9E57-FA49E79E05B7}"/>
                </a:ext>
              </a:extLst>
            </p:cNvPr>
            <p:cNvSpPr/>
            <p:nvPr/>
          </p:nvSpPr>
          <p:spPr>
            <a:xfrm>
              <a:off x="6548328" y="2046684"/>
              <a:ext cx="1627391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作品制作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88A83A1-2D61-44BF-B697-0931DCC1B9D5}"/>
                </a:ext>
              </a:extLst>
            </p:cNvPr>
            <p:cNvSpPr/>
            <p:nvPr/>
          </p:nvSpPr>
          <p:spPr>
            <a:xfrm>
              <a:off x="5889208" y="2059384"/>
              <a:ext cx="646340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02.</a:t>
              </a:r>
            </a:p>
          </p:txBody>
        </p:sp>
      </p:grpSp>
      <p:sp>
        <p:nvSpPr>
          <p:cNvPr id="21" name="圆: 空心 7">
            <a:extLst>
              <a:ext uri="{FF2B5EF4-FFF2-40B4-BE49-F238E27FC236}">
                <a16:creationId xmlns:a16="http://schemas.microsoft.com/office/drawing/2014/main" id="{04CD142A-3586-4E4B-BA78-072274FBF261}"/>
              </a:ext>
            </a:extLst>
          </p:cNvPr>
          <p:cNvSpPr/>
          <p:nvPr/>
        </p:nvSpPr>
        <p:spPr>
          <a:xfrm>
            <a:off x="574675" y="447040"/>
            <a:ext cx="622935" cy="62293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148BE39-9D02-4BFF-9F96-E4D4EFE53A52}"/>
              </a:ext>
            </a:extLst>
          </p:cNvPr>
          <p:cNvSpPr/>
          <p:nvPr/>
        </p:nvSpPr>
        <p:spPr>
          <a:xfrm>
            <a:off x="654390" y="1474428"/>
            <a:ext cx="10536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0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范例二：一块</a:t>
            </a:r>
            <a:r>
              <a:rPr lang="en-US" altLang="zh-CN" sz="20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WU-Link</a:t>
            </a:r>
            <a:r>
              <a:rPr lang="zh-CN" altLang="en-US" sz="20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作为“发送端” 向多块“接收端”的</a:t>
            </a:r>
            <a:r>
              <a:rPr lang="en-US" altLang="zh-CN" sz="20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WU-Link</a:t>
            </a:r>
            <a:r>
              <a:rPr lang="zh-CN" altLang="en-US" sz="20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发送消息</a:t>
            </a:r>
            <a:r>
              <a:rPr lang="en-US" altLang="zh-CN" sz="20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---</a:t>
            </a:r>
            <a:r>
              <a:rPr lang="zh-CN" altLang="en-US" sz="20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抽签程序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9E407EE-6031-4277-B2EA-51EB50CFEECD}"/>
              </a:ext>
            </a:extLst>
          </p:cNvPr>
          <p:cNvSpPr/>
          <p:nvPr/>
        </p:nvSpPr>
        <p:spPr>
          <a:xfrm>
            <a:off x="679104" y="1925048"/>
            <a:ext cx="10833791" cy="1830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“抽签”程序共使用了四块</a:t>
            </a:r>
            <a:r>
              <a:rPr lang="en-US" altLang="zh-CN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：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  其中一块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WU-</a:t>
            </a:r>
            <a:r>
              <a:rPr lang="en-US" altLang="zh-CN" sz="1600" dirty="0" err="1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LinkWU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-Link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由教师使用，运行“发送端”程序，将随机产生的数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——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也就是抽中学生的编号消息发送出去另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一块运行“接收端”程序，接收并将消息显示出来。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  另外三块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由三位学生使用，运行“接收端”程序，接收并显示教师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发送过来的编号消息。</a:t>
            </a:r>
          </a:p>
          <a:p>
            <a:pPr lvl="0">
              <a:lnSpc>
                <a:spcPct val="120000"/>
              </a:lnSpc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pPr lvl="0">
              <a:lnSpc>
                <a:spcPct val="120000"/>
              </a:lnSpc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838ABDF-C16F-4998-B896-BA4F7CB22E4F}"/>
              </a:ext>
            </a:extLst>
          </p:cNvPr>
          <p:cNvSpPr/>
          <p:nvPr/>
        </p:nvSpPr>
        <p:spPr>
          <a:xfrm>
            <a:off x="574675" y="3359992"/>
            <a:ext cx="11162030" cy="791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1.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教师“发送端”和学生“接收端”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都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需要“初始化”脚本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     使用“点阵屏清除”指令清除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WU-Link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点阵屏、使用“点阵屏显示文本”指令显示“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Go!”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，表明程序已经开始运行。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B43B217-71E3-42BB-B8D7-0C737A7A6AE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248" y="4553909"/>
            <a:ext cx="3009265" cy="127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3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9C3D46FE-DDE6-4C4E-AD03-69E2804A946E}"/>
              </a:ext>
            </a:extLst>
          </p:cNvPr>
          <p:cNvGrpSpPr/>
          <p:nvPr/>
        </p:nvGrpSpPr>
        <p:grpSpPr>
          <a:xfrm>
            <a:off x="1263639" y="497209"/>
            <a:ext cx="2286479" cy="535920"/>
            <a:chOff x="5889208" y="2046684"/>
            <a:chExt cx="2286511" cy="53590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66AA9A0-91D0-4621-9E57-FA49E79E05B7}"/>
                </a:ext>
              </a:extLst>
            </p:cNvPr>
            <p:cNvSpPr/>
            <p:nvPr/>
          </p:nvSpPr>
          <p:spPr>
            <a:xfrm>
              <a:off x="6548328" y="2046684"/>
              <a:ext cx="1627391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作品制作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88A83A1-2D61-44BF-B697-0931DCC1B9D5}"/>
                </a:ext>
              </a:extLst>
            </p:cNvPr>
            <p:cNvSpPr/>
            <p:nvPr/>
          </p:nvSpPr>
          <p:spPr>
            <a:xfrm>
              <a:off x="5889208" y="2059384"/>
              <a:ext cx="646340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02.</a:t>
              </a:r>
            </a:p>
          </p:txBody>
        </p:sp>
      </p:grpSp>
      <p:sp>
        <p:nvSpPr>
          <p:cNvPr id="21" name="圆: 空心 7">
            <a:extLst>
              <a:ext uri="{FF2B5EF4-FFF2-40B4-BE49-F238E27FC236}">
                <a16:creationId xmlns:a16="http://schemas.microsoft.com/office/drawing/2014/main" id="{04CD142A-3586-4E4B-BA78-072274FBF261}"/>
              </a:ext>
            </a:extLst>
          </p:cNvPr>
          <p:cNvSpPr/>
          <p:nvPr/>
        </p:nvSpPr>
        <p:spPr>
          <a:xfrm>
            <a:off x="574675" y="447040"/>
            <a:ext cx="622935" cy="62293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838ABDF-C16F-4998-B896-BA4F7CB22E4F}"/>
              </a:ext>
            </a:extLst>
          </p:cNvPr>
          <p:cNvSpPr/>
          <p:nvPr/>
        </p:nvSpPr>
        <p:spPr>
          <a:xfrm>
            <a:off x="574675" y="1471922"/>
            <a:ext cx="11059438" cy="1271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2.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 教师“发送端”的“主程序”脚本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    在“重复执行”指令中进行条件判断：如果按下了板载的按键“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B”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，就在“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3”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这三个数中产生一个随机</a:t>
            </a:r>
            <a:endParaRPr lang="en-US" altLang="zh-CN" sz="1600" dirty="0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数（也就是在三个学生中抽中一个学生）并将这个数赋值给“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SN”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变量；然后在点阵屏上显示这个数并将这个数  发送到</a:t>
            </a:r>
            <a:endParaRPr lang="en-US" altLang="zh-CN" sz="1600" dirty="0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三块指定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MAC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地址的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上；最后延时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秒以后清除点阵屏、重新显示“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Go!”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，等待重新按“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A”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按键再次抽签。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71332DA-6297-432C-B7D1-574224925C2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193" y="3270114"/>
            <a:ext cx="4417183" cy="309067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7F1E27F-5D2D-4E66-BE4A-4414C6A0B794}"/>
              </a:ext>
            </a:extLst>
          </p:cNvPr>
          <p:cNvSpPr/>
          <p:nvPr/>
        </p:nvSpPr>
        <p:spPr>
          <a:xfrm>
            <a:off x="7559859" y="5066826"/>
            <a:ext cx="40742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注意：实际编写程序时，应该根据具体参与抽签的</a:t>
            </a:r>
            <a:r>
              <a:rPr lang="en-US" altLang="zh-CN" sz="1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WU‐Link</a:t>
            </a:r>
            <a:r>
              <a:rPr lang="zh-CN" altLang="en-US" sz="1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数量修改“随机数”指令参数、增删“物联网</a:t>
            </a:r>
            <a:r>
              <a:rPr lang="en-US" altLang="zh-CN" sz="1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‐</a:t>
            </a:r>
            <a:r>
              <a:rPr lang="zh-CN" altLang="en-US" sz="1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发送数”指令的数量、将这些指令中的第二个参数更改为实际用于接收消息</a:t>
            </a:r>
            <a:r>
              <a:rPr lang="en-US" altLang="zh-CN" sz="1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WU‐Link</a:t>
            </a:r>
            <a:r>
              <a:rPr lang="zh-CN" altLang="en-US" sz="1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的</a:t>
            </a:r>
            <a:r>
              <a:rPr lang="en-US" altLang="zh-CN" sz="1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MAC</a:t>
            </a:r>
            <a:r>
              <a:rPr lang="zh-CN" altLang="en-US" sz="1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地址</a:t>
            </a:r>
            <a:r>
              <a:rPr lang="en-US" altLang="zh-CN" sz="1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.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204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9C3D46FE-DDE6-4C4E-AD03-69E2804A946E}"/>
              </a:ext>
            </a:extLst>
          </p:cNvPr>
          <p:cNvGrpSpPr/>
          <p:nvPr/>
        </p:nvGrpSpPr>
        <p:grpSpPr>
          <a:xfrm>
            <a:off x="1263639" y="497209"/>
            <a:ext cx="2286479" cy="535920"/>
            <a:chOff x="5889208" y="2046684"/>
            <a:chExt cx="2286511" cy="53590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66AA9A0-91D0-4621-9E57-FA49E79E05B7}"/>
                </a:ext>
              </a:extLst>
            </p:cNvPr>
            <p:cNvSpPr/>
            <p:nvPr/>
          </p:nvSpPr>
          <p:spPr>
            <a:xfrm>
              <a:off x="6548328" y="2046684"/>
              <a:ext cx="1627391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作品制作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88A83A1-2D61-44BF-B697-0931DCC1B9D5}"/>
                </a:ext>
              </a:extLst>
            </p:cNvPr>
            <p:cNvSpPr/>
            <p:nvPr/>
          </p:nvSpPr>
          <p:spPr>
            <a:xfrm>
              <a:off x="5889208" y="2059384"/>
              <a:ext cx="646340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02.</a:t>
              </a:r>
            </a:p>
          </p:txBody>
        </p:sp>
      </p:grpSp>
      <p:sp>
        <p:nvSpPr>
          <p:cNvPr id="21" name="圆: 空心 7">
            <a:extLst>
              <a:ext uri="{FF2B5EF4-FFF2-40B4-BE49-F238E27FC236}">
                <a16:creationId xmlns:a16="http://schemas.microsoft.com/office/drawing/2014/main" id="{04CD142A-3586-4E4B-BA78-072274FBF261}"/>
              </a:ext>
            </a:extLst>
          </p:cNvPr>
          <p:cNvSpPr/>
          <p:nvPr/>
        </p:nvSpPr>
        <p:spPr>
          <a:xfrm>
            <a:off x="574675" y="447040"/>
            <a:ext cx="622935" cy="62293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838ABDF-C16F-4998-B896-BA4F7CB22E4F}"/>
              </a:ext>
            </a:extLst>
          </p:cNvPr>
          <p:cNvSpPr/>
          <p:nvPr/>
        </p:nvSpPr>
        <p:spPr>
          <a:xfrm>
            <a:off x="574675" y="1622924"/>
            <a:ext cx="11059438" cy="1271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3.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 </a:t>
            </a:r>
            <a:r>
              <a:rPr lang="zh-CN" altLang="en-US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学生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“接收端”的“主程序”脚本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 在“重复执行”指令中进行条件判断：如果检测到网络上有发给自己的消息，就使用“物联网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-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从消息中读取数值”</a:t>
            </a:r>
            <a:endParaRPr lang="en-US" altLang="zh-CN" sz="1600" dirty="0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和“物联网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-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读取消息”指令，从网络上读取的消息中读取数值，并把这个数赋值给“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SN”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变量；然后再对“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SN”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变量进</a:t>
            </a:r>
            <a:endParaRPr lang="en-US" altLang="zh-CN" sz="1600" dirty="0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行判断，当它“不等于”“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0”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时（说明从网络上接收到的是抽中的学生编号），清除点阵屏、显示“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SN”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变量。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5EF2B14-ABB2-44E5-80BA-1BFC9287B3F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82" y="3298371"/>
            <a:ext cx="5575386" cy="233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7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171816" y="2331721"/>
            <a:ext cx="2766060" cy="276606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775696" y="484540"/>
            <a:ext cx="1420582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试一试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283CC279-A6B2-4646-9FFC-D22907042075}"/>
              </a:ext>
            </a:extLst>
          </p:cNvPr>
          <p:cNvSpPr/>
          <p:nvPr/>
        </p:nvSpPr>
        <p:spPr>
          <a:xfrm>
            <a:off x="291173" y="235808"/>
            <a:ext cx="1082241" cy="1082241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1A35613-85FB-47CA-AF22-D6DAFC37D96D}"/>
              </a:ext>
            </a:extLst>
          </p:cNvPr>
          <p:cNvSpPr/>
          <p:nvPr/>
        </p:nvSpPr>
        <p:spPr>
          <a:xfrm>
            <a:off x="1183641" y="2551548"/>
            <a:ext cx="10032439" cy="2249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8920" lvl="0">
              <a:lnSpc>
                <a:spcPct val="120000"/>
              </a:lnSpc>
              <a:spcBef>
                <a:spcPts val="620"/>
              </a:spcBef>
            </a:pPr>
            <a:r>
              <a:rPr lang="zh-CN" altLang="en-US" sz="2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    与两个以上的同学合作（合作的人数越多越有趣），确定一块</a:t>
            </a:r>
            <a:r>
              <a:rPr lang="en-US" altLang="zh-CN" sz="2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WU-Link</a:t>
            </a:r>
            <a:r>
              <a:rPr lang="zh-CN" altLang="en-US" sz="2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用于抽签、发送抽中的数，另外几块</a:t>
            </a:r>
            <a:r>
              <a:rPr lang="en-US" altLang="zh-CN" sz="2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WU-Link</a:t>
            </a:r>
            <a:r>
              <a:rPr lang="zh-CN" altLang="en-US" sz="2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用于接收、显示抽中的数，然后根据实际情况修改范例中的指令参数、将修改后的程序分别下载到  这些</a:t>
            </a:r>
            <a:r>
              <a:rPr lang="en-US" altLang="zh-CN" sz="2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WU-Link</a:t>
            </a:r>
            <a:r>
              <a:rPr lang="zh-CN" altLang="en-US" sz="2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中，看看“发送端”和“接收端”的</a:t>
            </a:r>
            <a:r>
              <a:rPr lang="en-US" altLang="zh-CN" sz="2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WU-Link</a:t>
            </a:r>
            <a:r>
              <a:rPr lang="zh-CN" altLang="en-US" sz="2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是否运行正常。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90830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-0.34349 -0.3354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4" y="-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7" grpId="0"/>
      <p:bldP spid="17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9C3D46FE-DDE6-4C4E-AD03-69E2804A946E}"/>
              </a:ext>
            </a:extLst>
          </p:cNvPr>
          <p:cNvGrpSpPr/>
          <p:nvPr/>
        </p:nvGrpSpPr>
        <p:grpSpPr>
          <a:xfrm>
            <a:off x="1263639" y="497209"/>
            <a:ext cx="2286479" cy="535920"/>
            <a:chOff x="5889208" y="2046684"/>
            <a:chExt cx="2286511" cy="53590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66AA9A0-91D0-4621-9E57-FA49E79E05B7}"/>
                </a:ext>
              </a:extLst>
            </p:cNvPr>
            <p:cNvSpPr/>
            <p:nvPr/>
          </p:nvSpPr>
          <p:spPr>
            <a:xfrm>
              <a:off x="6548328" y="2046684"/>
              <a:ext cx="1627391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作品制作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88A83A1-2D61-44BF-B697-0931DCC1B9D5}"/>
                </a:ext>
              </a:extLst>
            </p:cNvPr>
            <p:cNvSpPr/>
            <p:nvPr/>
          </p:nvSpPr>
          <p:spPr>
            <a:xfrm>
              <a:off x="5889208" y="2059384"/>
              <a:ext cx="646340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02.</a:t>
              </a:r>
            </a:p>
          </p:txBody>
        </p:sp>
      </p:grpSp>
      <p:sp>
        <p:nvSpPr>
          <p:cNvPr id="21" name="圆: 空心 7">
            <a:extLst>
              <a:ext uri="{FF2B5EF4-FFF2-40B4-BE49-F238E27FC236}">
                <a16:creationId xmlns:a16="http://schemas.microsoft.com/office/drawing/2014/main" id="{04CD142A-3586-4E4B-BA78-072274FBF261}"/>
              </a:ext>
            </a:extLst>
          </p:cNvPr>
          <p:cNvSpPr/>
          <p:nvPr/>
        </p:nvSpPr>
        <p:spPr>
          <a:xfrm>
            <a:off x="574675" y="447040"/>
            <a:ext cx="622935" cy="62293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148BE39-9D02-4BFF-9F96-E4D4EFE53A52}"/>
              </a:ext>
            </a:extLst>
          </p:cNvPr>
          <p:cNvSpPr/>
          <p:nvPr/>
        </p:nvSpPr>
        <p:spPr>
          <a:xfrm>
            <a:off x="654390" y="1474428"/>
            <a:ext cx="71256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范例</a:t>
            </a:r>
            <a:r>
              <a:rPr lang="zh-CN" altLang="en-US" sz="20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三：多块</a:t>
            </a:r>
            <a:r>
              <a:rPr lang="en-US" altLang="zh-CN" sz="20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WU-Link</a:t>
            </a:r>
            <a:r>
              <a:rPr lang="zh-CN" altLang="en-US" sz="20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向一块</a:t>
            </a:r>
            <a:r>
              <a:rPr lang="en-US" altLang="zh-CN" sz="20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WU-Link</a:t>
            </a:r>
            <a:r>
              <a:rPr lang="zh-CN" altLang="en-US" sz="20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发送消息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---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抢答程序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9E407EE-6031-4277-B2EA-51EB50CFEECD}"/>
              </a:ext>
            </a:extLst>
          </p:cNvPr>
          <p:cNvSpPr/>
          <p:nvPr/>
        </p:nvSpPr>
        <p:spPr>
          <a:xfrm>
            <a:off x="1341038" y="2865573"/>
            <a:ext cx="9736347" cy="1567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“抢答”程序也使用了四块</a:t>
            </a:r>
            <a:r>
              <a:rPr lang="en-US" altLang="zh-CN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其中三块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由三位学生使用，运行“发送端”程序，当学生按下发送按键时向教师所用的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发送信息、参与抢答；      </a:t>
            </a:r>
            <a:endParaRPr lang="en-US" altLang="zh-CN" sz="1600" dirty="0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最后一块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由教师使用，运行“接收端”程序，用于接收判断学生发送过来的消息、显示抢答成功学生编号。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25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9C3D46FE-DDE6-4C4E-AD03-69E2804A946E}"/>
              </a:ext>
            </a:extLst>
          </p:cNvPr>
          <p:cNvGrpSpPr/>
          <p:nvPr/>
        </p:nvGrpSpPr>
        <p:grpSpPr>
          <a:xfrm>
            <a:off x="1263639" y="497209"/>
            <a:ext cx="2286479" cy="535920"/>
            <a:chOff x="5889208" y="2046684"/>
            <a:chExt cx="2286511" cy="53590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66AA9A0-91D0-4621-9E57-FA49E79E05B7}"/>
                </a:ext>
              </a:extLst>
            </p:cNvPr>
            <p:cNvSpPr/>
            <p:nvPr/>
          </p:nvSpPr>
          <p:spPr>
            <a:xfrm>
              <a:off x="6548328" y="2046684"/>
              <a:ext cx="1627391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作品制作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88A83A1-2D61-44BF-B697-0931DCC1B9D5}"/>
                </a:ext>
              </a:extLst>
            </p:cNvPr>
            <p:cNvSpPr/>
            <p:nvPr/>
          </p:nvSpPr>
          <p:spPr>
            <a:xfrm>
              <a:off x="5889208" y="2059384"/>
              <a:ext cx="646340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02.</a:t>
              </a:r>
            </a:p>
          </p:txBody>
        </p:sp>
      </p:grpSp>
      <p:sp>
        <p:nvSpPr>
          <p:cNvPr id="21" name="圆: 空心 7">
            <a:extLst>
              <a:ext uri="{FF2B5EF4-FFF2-40B4-BE49-F238E27FC236}">
                <a16:creationId xmlns:a16="http://schemas.microsoft.com/office/drawing/2014/main" id="{04CD142A-3586-4E4B-BA78-072274FBF261}"/>
              </a:ext>
            </a:extLst>
          </p:cNvPr>
          <p:cNvSpPr/>
          <p:nvPr/>
        </p:nvSpPr>
        <p:spPr>
          <a:xfrm>
            <a:off x="574675" y="447040"/>
            <a:ext cx="622935" cy="62293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838ABDF-C16F-4998-B896-BA4F7CB22E4F}"/>
              </a:ext>
            </a:extLst>
          </p:cNvPr>
          <p:cNvSpPr/>
          <p:nvPr/>
        </p:nvSpPr>
        <p:spPr>
          <a:xfrm>
            <a:off x="574675" y="1471922"/>
            <a:ext cx="11059438" cy="976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、学生使用的“发送端”“初始化”脚本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  先创建一个名为“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SN”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的变量，用于存贮学生编号；然后在“初始化”脚本中清除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点阵屏、显示“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Go!”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、</a:t>
            </a:r>
            <a:endParaRPr lang="en-US" altLang="zh-CN" sz="1600" dirty="0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声明变量“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SN”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的数据类型为“整数”并赋值为“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1”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7F1E27F-5D2D-4E66-BE4A-4414C6A0B794}"/>
              </a:ext>
            </a:extLst>
          </p:cNvPr>
          <p:cNvSpPr/>
          <p:nvPr/>
        </p:nvSpPr>
        <p:spPr>
          <a:xfrm>
            <a:off x="6539951" y="3824882"/>
            <a:ext cx="439767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注意</a:t>
            </a:r>
            <a:r>
              <a:rPr lang="zh-CN" altLang="en-US" sz="1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：实际在将以上程序下载到</a:t>
            </a:r>
            <a:r>
              <a:rPr lang="en-US" altLang="zh-CN" sz="1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WU‐Link</a:t>
            </a:r>
            <a:r>
              <a:rPr lang="zh-CN" altLang="en-US" sz="1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之前，还必须修改“</a:t>
            </a:r>
            <a:r>
              <a:rPr lang="en-US" altLang="zh-CN" sz="1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SN”</a:t>
            </a:r>
            <a:r>
              <a:rPr lang="zh-CN" altLang="en-US" sz="1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变量的赋值。</a:t>
            </a:r>
            <a:endParaRPr lang="en-US" altLang="zh-CN" sz="1400" dirty="0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0"/>
            <a:r>
              <a:rPr lang="zh-CN" altLang="en-US" sz="1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第一块学生使用的</a:t>
            </a:r>
            <a:r>
              <a:rPr lang="en-US" altLang="zh-CN" sz="1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WU‐</a:t>
            </a:r>
            <a:r>
              <a:rPr lang="en-US" altLang="zh-CN" sz="1400" dirty="0" err="1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Link“SN</a:t>
            </a:r>
            <a:r>
              <a:rPr lang="en-US" altLang="zh-CN" sz="1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”</a:t>
            </a:r>
            <a:r>
              <a:rPr lang="zh-CN" altLang="en-US" sz="1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变量赋值为“</a:t>
            </a:r>
            <a:r>
              <a:rPr lang="en-US" altLang="zh-CN" sz="1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1”</a:t>
            </a:r>
            <a:r>
              <a:rPr lang="zh-CN" altLang="en-US" sz="1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、第二块学生使用的</a:t>
            </a:r>
            <a:r>
              <a:rPr lang="en-US" altLang="zh-CN" sz="1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WU‐</a:t>
            </a:r>
            <a:r>
              <a:rPr lang="en-US" altLang="zh-CN" sz="1400" dirty="0" err="1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Link“SN</a:t>
            </a:r>
            <a:r>
              <a:rPr lang="en-US" altLang="zh-CN" sz="1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”</a:t>
            </a:r>
            <a:r>
              <a:rPr lang="zh-CN" altLang="en-US" sz="1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变量赋值“</a:t>
            </a:r>
            <a:r>
              <a:rPr lang="en-US" altLang="zh-CN" sz="1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2”</a:t>
            </a:r>
          </a:p>
          <a:p>
            <a:pPr lvl="0"/>
            <a:r>
              <a:rPr lang="en-US" altLang="zh-CN" sz="1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……</a:t>
            </a:r>
            <a:r>
              <a:rPr lang="zh-CN" altLang="en-US" sz="1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（依次类推）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33EDC58-E1A7-44F6-B155-79050BCD118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750" y="3533017"/>
            <a:ext cx="3196590" cy="135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5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9C3D46FE-DDE6-4C4E-AD03-69E2804A946E}"/>
              </a:ext>
            </a:extLst>
          </p:cNvPr>
          <p:cNvGrpSpPr/>
          <p:nvPr/>
        </p:nvGrpSpPr>
        <p:grpSpPr>
          <a:xfrm>
            <a:off x="1263639" y="497209"/>
            <a:ext cx="2286479" cy="535920"/>
            <a:chOff x="5889208" y="2046684"/>
            <a:chExt cx="2286511" cy="53590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66AA9A0-91D0-4621-9E57-FA49E79E05B7}"/>
                </a:ext>
              </a:extLst>
            </p:cNvPr>
            <p:cNvSpPr/>
            <p:nvPr/>
          </p:nvSpPr>
          <p:spPr>
            <a:xfrm>
              <a:off x="6548328" y="2046684"/>
              <a:ext cx="1627391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作品制作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88A83A1-2D61-44BF-B697-0931DCC1B9D5}"/>
                </a:ext>
              </a:extLst>
            </p:cNvPr>
            <p:cNvSpPr/>
            <p:nvPr/>
          </p:nvSpPr>
          <p:spPr>
            <a:xfrm>
              <a:off x="5889208" y="2059384"/>
              <a:ext cx="646340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02.</a:t>
              </a:r>
            </a:p>
          </p:txBody>
        </p:sp>
      </p:grpSp>
      <p:sp>
        <p:nvSpPr>
          <p:cNvPr id="21" name="圆: 空心 7">
            <a:extLst>
              <a:ext uri="{FF2B5EF4-FFF2-40B4-BE49-F238E27FC236}">
                <a16:creationId xmlns:a16="http://schemas.microsoft.com/office/drawing/2014/main" id="{04CD142A-3586-4E4B-BA78-072274FBF261}"/>
              </a:ext>
            </a:extLst>
          </p:cNvPr>
          <p:cNvSpPr/>
          <p:nvPr/>
        </p:nvSpPr>
        <p:spPr>
          <a:xfrm>
            <a:off x="574675" y="447040"/>
            <a:ext cx="622935" cy="62293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838ABDF-C16F-4998-B896-BA4F7CB22E4F}"/>
              </a:ext>
            </a:extLst>
          </p:cNvPr>
          <p:cNvSpPr/>
          <p:nvPr/>
        </p:nvSpPr>
        <p:spPr>
          <a:xfrm>
            <a:off x="574675" y="1622924"/>
            <a:ext cx="10854253" cy="1271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3.</a:t>
            </a:r>
            <a:r>
              <a:rPr lang="zh-CN" altLang="en-US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学生使用的“发送端”“主程序”脚本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在“重复执行”指令中进行条件判断：如果按下了板载的按键“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B”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，就将“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SN”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变量值发送到指定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MAC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地址的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WU-</a:t>
            </a:r>
          </a:p>
          <a:p>
            <a:pPr lvl="0">
              <a:lnSpc>
                <a:spcPct val="120000"/>
              </a:lnSpc>
            </a:pP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Link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上（也就是教师所用的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），然后清除点阵屏、显示所发送的“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SN”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信息；如果按下了板载的按  键“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A”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endParaRPr lang="en-US" altLang="zh-CN" sz="1600" dirty="0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就清除点阵屏、显示“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Go!”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，重新开始参与抢答。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A2FE981-D293-40F6-BBBE-3F01C682F57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343" y="3236863"/>
            <a:ext cx="5554345" cy="279336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119082D0-3A87-4831-95A8-23E3A1929336}"/>
              </a:ext>
            </a:extLst>
          </p:cNvPr>
          <p:cNvSpPr/>
          <p:nvPr/>
        </p:nvSpPr>
        <p:spPr>
          <a:xfrm>
            <a:off x="7031249" y="4756867"/>
            <a:ext cx="43976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注意</a:t>
            </a:r>
            <a:r>
              <a:rPr lang="zh-CN" altLang="en-US" sz="1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：实际编写程序时，必须将“物联网</a:t>
            </a:r>
            <a:r>
              <a:rPr lang="en-US" altLang="zh-CN" sz="1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‐</a:t>
            </a:r>
            <a:r>
              <a:rPr lang="zh-CN" altLang="en-US" sz="1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发送字符串”指令中的第二个参数，更改为实际用于接收信息那块</a:t>
            </a:r>
            <a:r>
              <a:rPr lang="en-US" altLang="zh-CN" sz="1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WU‐Link</a:t>
            </a:r>
            <a:r>
              <a:rPr lang="zh-CN" altLang="en-US" sz="1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（也就是教师所用的</a:t>
            </a:r>
            <a:r>
              <a:rPr lang="en-US" altLang="zh-CN" sz="1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WU‐Link</a:t>
            </a:r>
            <a:r>
              <a:rPr lang="zh-CN" altLang="en-US" sz="1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）的</a:t>
            </a:r>
            <a:r>
              <a:rPr lang="en-US" altLang="zh-CN" sz="1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MAC</a:t>
            </a:r>
            <a:r>
              <a:rPr lang="zh-CN" altLang="en-US" sz="1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地址。</a:t>
            </a:r>
          </a:p>
        </p:txBody>
      </p:sp>
    </p:spTree>
    <p:extLst>
      <p:ext uri="{BB962C8B-B14F-4D97-AF65-F5344CB8AC3E}">
        <p14:creationId xmlns:p14="http://schemas.microsoft.com/office/powerpoint/2010/main" val="124736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-1082675" y="1349375"/>
            <a:ext cx="5982335" cy="598233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>
              <a:latin typeface="Century Gothic" panose="020B0502020202020204" pitchFamily="34" charset="0"/>
            </a:endParaRPr>
          </a:p>
        </p:txBody>
      </p:sp>
      <p:sp>
        <p:nvSpPr>
          <p:cNvPr id="15" name="圆: 空心 6"/>
          <p:cNvSpPr/>
          <p:nvPr/>
        </p:nvSpPr>
        <p:spPr>
          <a:xfrm>
            <a:off x="6895465" y="709295"/>
            <a:ext cx="1443990" cy="1443990"/>
          </a:xfrm>
          <a:prstGeom prst="donut">
            <a:avLst/>
          </a:prstGeom>
          <a:solidFill>
            <a:schemeClr val="bg1">
              <a:lumMod val="8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圆: 空心 6"/>
          <p:cNvSpPr/>
          <p:nvPr/>
        </p:nvSpPr>
        <p:spPr>
          <a:xfrm>
            <a:off x="10522585" y="869950"/>
            <a:ext cx="479425" cy="479425"/>
          </a:xfrm>
          <a:prstGeom prst="donut">
            <a:avLst/>
          </a:prstGeom>
          <a:solidFill>
            <a:srgbClr val="FFC0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09651" y="3159055"/>
            <a:ext cx="2448106" cy="769441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131B0C"/>
                </a:solidFill>
                <a:effectLst/>
              </a:rPr>
              <a:t>课程思路</a:t>
            </a:r>
            <a:endParaRPr lang="zh-CN" altLang="en-US" sz="4400" b="1" dirty="0">
              <a:solidFill>
                <a:srgbClr val="F2B92E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91820" y="2039620"/>
            <a:ext cx="3696335" cy="369633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682750" y="2437130"/>
            <a:ext cx="2212975" cy="221297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b="1" dirty="0">
              <a:latin typeface="Century Gothic" panose="020B0502020202020204" pitchFamily="34" charset="0"/>
            </a:endParaRPr>
          </a:p>
        </p:txBody>
      </p:sp>
      <p:sp>
        <p:nvSpPr>
          <p:cNvPr id="16" name="圆: 空心 7"/>
          <p:cNvSpPr/>
          <p:nvPr/>
        </p:nvSpPr>
        <p:spPr>
          <a:xfrm>
            <a:off x="1972945" y="-501650"/>
            <a:ext cx="1736725" cy="173672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067836" y="6099969"/>
            <a:ext cx="2703670" cy="270367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91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9" grpId="0" animBg="1"/>
      <p:bldP spid="3" grpId="0" bldLvl="0" animBg="1"/>
      <p:bldP spid="6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9C3D46FE-DDE6-4C4E-AD03-69E2804A946E}"/>
              </a:ext>
            </a:extLst>
          </p:cNvPr>
          <p:cNvGrpSpPr/>
          <p:nvPr/>
        </p:nvGrpSpPr>
        <p:grpSpPr>
          <a:xfrm>
            <a:off x="1263639" y="497209"/>
            <a:ext cx="2286479" cy="535920"/>
            <a:chOff x="5889208" y="2046684"/>
            <a:chExt cx="2286511" cy="53590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66AA9A0-91D0-4621-9E57-FA49E79E05B7}"/>
                </a:ext>
              </a:extLst>
            </p:cNvPr>
            <p:cNvSpPr/>
            <p:nvPr/>
          </p:nvSpPr>
          <p:spPr>
            <a:xfrm>
              <a:off x="6548328" y="2046684"/>
              <a:ext cx="1627391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作品制作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88A83A1-2D61-44BF-B697-0931DCC1B9D5}"/>
                </a:ext>
              </a:extLst>
            </p:cNvPr>
            <p:cNvSpPr/>
            <p:nvPr/>
          </p:nvSpPr>
          <p:spPr>
            <a:xfrm>
              <a:off x="5889208" y="2059384"/>
              <a:ext cx="646340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02.</a:t>
              </a:r>
            </a:p>
          </p:txBody>
        </p:sp>
      </p:grpSp>
      <p:sp>
        <p:nvSpPr>
          <p:cNvPr id="21" name="圆: 空心 7">
            <a:extLst>
              <a:ext uri="{FF2B5EF4-FFF2-40B4-BE49-F238E27FC236}">
                <a16:creationId xmlns:a16="http://schemas.microsoft.com/office/drawing/2014/main" id="{04CD142A-3586-4E4B-BA78-072274FBF261}"/>
              </a:ext>
            </a:extLst>
          </p:cNvPr>
          <p:cNvSpPr/>
          <p:nvPr/>
        </p:nvSpPr>
        <p:spPr>
          <a:xfrm>
            <a:off x="574675" y="447040"/>
            <a:ext cx="622935" cy="62293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838ABDF-C16F-4998-B896-BA4F7CB22E4F}"/>
              </a:ext>
            </a:extLst>
          </p:cNvPr>
          <p:cNvSpPr/>
          <p:nvPr/>
        </p:nvSpPr>
        <p:spPr>
          <a:xfrm>
            <a:off x="574675" y="1471922"/>
            <a:ext cx="11162030" cy="1271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3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、</a:t>
            </a:r>
            <a:r>
              <a:rPr lang="zh-CN" altLang="en-US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教师使用的“接收端”“初始化”脚本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先创建两个变量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——“SN”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变量和“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Flag”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变量，“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SN”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变量用于存贮从学生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上接收到的编号消息、“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Flag”</a:t>
            </a:r>
          </a:p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变量用于标记当前是否处于学生抢答环节；然后在“初始化”脚本中清除点阵屏、显示“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Go!”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文本信息、声明  所创建</a:t>
            </a:r>
            <a:endParaRPr lang="en-US" altLang="zh-CN" sz="1600" dirty="0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的两个变量的数据类型都是“整数”、同时都赋值为“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0”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017AB42-89ED-48B5-943E-BDEB4B5D799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311" y="3347590"/>
            <a:ext cx="4181278" cy="203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9C3D46FE-DDE6-4C4E-AD03-69E2804A946E}"/>
              </a:ext>
            </a:extLst>
          </p:cNvPr>
          <p:cNvGrpSpPr/>
          <p:nvPr/>
        </p:nvGrpSpPr>
        <p:grpSpPr>
          <a:xfrm>
            <a:off x="1263639" y="497209"/>
            <a:ext cx="2286479" cy="535920"/>
            <a:chOff x="5889208" y="2046684"/>
            <a:chExt cx="2286511" cy="53590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66AA9A0-91D0-4621-9E57-FA49E79E05B7}"/>
                </a:ext>
              </a:extLst>
            </p:cNvPr>
            <p:cNvSpPr/>
            <p:nvPr/>
          </p:nvSpPr>
          <p:spPr>
            <a:xfrm>
              <a:off x="6548328" y="2046684"/>
              <a:ext cx="1627391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作品制作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88A83A1-2D61-44BF-B697-0931DCC1B9D5}"/>
                </a:ext>
              </a:extLst>
            </p:cNvPr>
            <p:cNvSpPr/>
            <p:nvPr/>
          </p:nvSpPr>
          <p:spPr>
            <a:xfrm>
              <a:off x="5889208" y="2059384"/>
              <a:ext cx="646340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02.</a:t>
              </a:r>
            </a:p>
          </p:txBody>
        </p:sp>
      </p:grpSp>
      <p:sp>
        <p:nvSpPr>
          <p:cNvPr id="21" name="圆: 空心 7">
            <a:extLst>
              <a:ext uri="{FF2B5EF4-FFF2-40B4-BE49-F238E27FC236}">
                <a16:creationId xmlns:a16="http://schemas.microsoft.com/office/drawing/2014/main" id="{04CD142A-3586-4E4B-BA78-072274FBF261}"/>
              </a:ext>
            </a:extLst>
          </p:cNvPr>
          <p:cNvSpPr/>
          <p:nvPr/>
        </p:nvSpPr>
        <p:spPr>
          <a:xfrm>
            <a:off x="574675" y="447040"/>
            <a:ext cx="622935" cy="62293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838ABDF-C16F-4998-B896-BA4F7CB22E4F}"/>
              </a:ext>
            </a:extLst>
          </p:cNvPr>
          <p:cNvSpPr/>
          <p:nvPr/>
        </p:nvSpPr>
        <p:spPr>
          <a:xfrm>
            <a:off x="574675" y="1147026"/>
            <a:ext cx="4982063" cy="481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4.</a:t>
            </a:r>
            <a:r>
              <a:rPr lang="zh-CN" altLang="en-US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编写教师使用的“接收端”“主程序”脚本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在“重复执行”指令中进行条件判断：如果检测到网络上有发给自己的消息，就使用“物联网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-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从消息中读取数值”和“物联网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-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读取消息”指令，从读取的消息中读取出数值，并把这个数赋值给“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SN”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变量； </a:t>
            </a:r>
            <a:endParaRPr lang="en-US" altLang="zh-CN" sz="1600" dirty="0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然后再进行条件判断：如果“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SN”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变量的值“不等于”“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0”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（说明接收到的消息中有学生编号）、同时“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Flag”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变量的值“等于”“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1”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（说明当前处于抢答状态），那么清除点阵屏、显示“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SN”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变量（也就是成功抢答学生的编号）、赋值“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Flag”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变量为“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0”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（也就是结束抢答、不接收学生发过来的消息）。</a:t>
            </a:r>
            <a:endParaRPr lang="en-US" altLang="zh-CN" sz="1600" dirty="0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0">
              <a:lnSpc>
                <a:spcPct val="120000"/>
              </a:lnSpc>
            </a:pP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最后再增加一个“条件判断”指令：如果按下了板载的按键“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A”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，就清除点阵屏、显示“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Go!”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，重新赋值“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SN”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变量为“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0”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（清除原有消息数据）、“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Flag”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变量为“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1”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（设置处于抢答状态），重新开始抢答。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F32460F-D0C0-4D78-B9C6-7F7A2B120BE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065" y="1904340"/>
            <a:ext cx="5245100" cy="368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4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171816" y="2331721"/>
            <a:ext cx="2766060" cy="276606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775696" y="484540"/>
            <a:ext cx="1420582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试一试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283CC279-A6B2-4646-9FFC-D22907042075}"/>
              </a:ext>
            </a:extLst>
          </p:cNvPr>
          <p:cNvSpPr/>
          <p:nvPr/>
        </p:nvSpPr>
        <p:spPr>
          <a:xfrm>
            <a:off x="291173" y="235808"/>
            <a:ext cx="1082241" cy="1082241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1A35613-85FB-47CA-AF22-D6DAFC37D96D}"/>
              </a:ext>
            </a:extLst>
          </p:cNvPr>
          <p:cNvSpPr/>
          <p:nvPr/>
        </p:nvSpPr>
        <p:spPr>
          <a:xfrm>
            <a:off x="1183641" y="2551548"/>
            <a:ext cx="10032439" cy="1806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8920" lvl="0">
              <a:lnSpc>
                <a:spcPct val="120000"/>
              </a:lnSpc>
              <a:spcBef>
                <a:spcPts val="620"/>
              </a:spcBef>
            </a:pPr>
            <a:r>
              <a:rPr lang="zh-CN" altLang="en-US" sz="2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    与两个以上的同学合作（合作的人数越多越有趣），确定一块</a:t>
            </a:r>
            <a:r>
              <a:rPr lang="en-US" altLang="zh-CN" sz="2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WU-Link</a:t>
            </a:r>
            <a:r>
              <a:rPr lang="zh-CN" altLang="en-US" sz="2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接收消息、判断抢答结果，另外几块</a:t>
            </a:r>
            <a:r>
              <a:rPr lang="en-US" altLang="zh-CN" sz="2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WU-Link</a:t>
            </a:r>
            <a:r>
              <a:rPr lang="zh-CN" altLang="en-US" sz="2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用于发送消息、参与抢答；然后根据实际情况修改范例中的指令参数、将修改后的程序分别下载到  这些</a:t>
            </a:r>
            <a:r>
              <a:rPr lang="en-US" altLang="zh-CN" sz="2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WU-Link</a:t>
            </a:r>
            <a:r>
              <a:rPr lang="zh-CN" altLang="en-US" sz="2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中，看看抢答程序是否运行正常。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92267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-0.34349 -0.3354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4" y="-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7" grpId="0"/>
      <p:bldP spid="17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171816" y="2331721"/>
            <a:ext cx="2766060" cy="276606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7" name="矩形 46"/>
          <p:cNvSpPr/>
          <p:nvPr/>
        </p:nvSpPr>
        <p:spPr>
          <a:xfrm>
            <a:off x="1536980" y="417163"/>
            <a:ext cx="2244525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拓展与思考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283CC279-A6B2-4646-9FFC-D22907042075}"/>
              </a:ext>
            </a:extLst>
          </p:cNvPr>
          <p:cNvSpPr/>
          <p:nvPr/>
        </p:nvSpPr>
        <p:spPr>
          <a:xfrm>
            <a:off x="291173" y="235808"/>
            <a:ext cx="1082241" cy="1082241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0A4DFD8-1E66-442C-9B78-8FC80841226D}"/>
              </a:ext>
            </a:extLst>
          </p:cNvPr>
          <p:cNvSpPr/>
          <p:nvPr/>
        </p:nvSpPr>
        <p:spPr>
          <a:xfrm>
            <a:off x="1440546" y="1589970"/>
            <a:ext cx="10226846" cy="4249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945" marR="86995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能不能对“抢答”程序进一步完善，由教师统一控制整个抢答过程：</a:t>
            </a:r>
          </a:p>
          <a:p>
            <a:pPr marL="67945" marR="86995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altLang="zh-CN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1. </a:t>
            </a:r>
            <a:r>
              <a:rPr lang="zh-CN" altLang="en-US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教师端和学生端初始化完成后都在点阵屏上显示“</a:t>
            </a:r>
            <a:r>
              <a:rPr lang="en-US" altLang="zh-CN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REDY”</a:t>
            </a:r>
            <a:r>
              <a:rPr lang="zh-CN" altLang="en-US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，同时蜂鸣器鸣叫一声表明程序初始化完成；</a:t>
            </a:r>
          </a:p>
          <a:p>
            <a:pPr marL="67945" marR="86995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altLang="zh-CN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2. </a:t>
            </a:r>
            <a:r>
              <a:rPr lang="zh-CN" altLang="en-US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教师端按板载按键“</a:t>
            </a:r>
            <a:r>
              <a:rPr lang="en-US" altLang="zh-CN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A”</a:t>
            </a:r>
            <a:r>
              <a:rPr lang="zh-CN" altLang="en-US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以后，教师端和学生端</a:t>
            </a:r>
            <a:r>
              <a:rPr lang="en-US" altLang="zh-CN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点阵屏都显示“</a:t>
            </a:r>
            <a:r>
              <a:rPr lang="en-US" altLang="zh-CN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Go!”</a:t>
            </a:r>
            <a:r>
              <a:rPr lang="zh-CN" altLang="en-US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、蜂鸣器鸣叫两声表明可以开始抢  答；</a:t>
            </a:r>
          </a:p>
          <a:p>
            <a:pPr marL="67945" marR="86995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altLang="zh-CN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3. </a:t>
            </a:r>
            <a:r>
              <a:rPr lang="zh-CN" altLang="en-US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开始抢答以后，学生端可以按板载按键“</a:t>
            </a:r>
            <a:r>
              <a:rPr lang="en-US" altLang="zh-CN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B”</a:t>
            </a:r>
            <a:r>
              <a:rPr lang="zh-CN" altLang="en-US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参与抢答，按下后点阵屏显示“</a:t>
            </a:r>
            <a:r>
              <a:rPr lang="en-US" altLang="zh-CN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OK”</a:t>
            </a:r>
            <a:r>
              <a:rPr lang="zh-CN" altLang="en-US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、蜂鸣器鸣叫一声表明抢答完  成，已经向教师端发送消息；</a:t>
            </a:r>
          </a:p>
          <a:p>
            <a:pPr marL="67945" marR="86995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altLang="zh-CN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4. </a:t>
            </a:r>
            <a:r>
              <a:rPr lang="zh-CN" altLang="en-US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开始抢答以后，教师端接收学生发送的消息并进行判断，当接收到第一个有效抢答学生的编号时结束抢答，  在教师端和学生端</a:t>
            </a:r>
            <a:r>
              <a:rPr lang="en-US" altLang="zh-CN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点阵屏都显示抢答成功学生的编号，同时蜂鸣器鸣叫三声表明抢答结束。</a:t>
            </a:r>
          </a:p>
        </p:txBody>
      </p:sp>
    </p:spTree>
    <p:extLst>
      <p:ext uri="{BB962C8B-B14F-4D97-AF65-F5344CB8AC3E}">
        <p14:creationId xmlns:p14="http://schemas.microsoft.com/office/powerpoint/2010/main" val="40573859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-0.34349 -0.3354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4" y="-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7" grpId="0"/>
      <p:bldP spid="17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C66AA9A0-91D0-4621-9E57-FA49E79E05B7}"/>
              </a:ext>
            </a:extLst>
          </p:cNvPr>
          <p:cNvSpPr/>
          <p:nvPr/>
        </p:nvSpPr>
        <p:spPr>
          <a:xfrm>
            <a:off x="1263639" y="496897"/>
            <a:ext cx="1627366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课程思路</a:t>
            </a:r>
          </a:p>
        </p:txBody>
      </p:sp>
      <p:sp>
        <p:nvSpPr>
          <p:cNvPr id="21" name="圆: 空心 7">
            <a:extLst>
              <a:ext uri="{FF2B5EF4-FFF2-40B4-BE49-F238E27FC236}">
                <a16:creationId xmlns:a16="http://schemas.microsoft.com/office/drawing/2014/main" id="{04CD142A-3586-4E4B-BA78-072274FBF261}"/>
              </a:ext>
            </a:extLst>
          </p:cNvPr>
          <p:cNvSpPr/>
          <p:nvPr/>
        </p:nvSpPr>
        <p:spPr>
          <a:xfrm>
            <a:off x="574675" y="447040"/>
            <a:ext cx="622935" cy="62293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F443EF4-B59B-4FA2-9C4A-6135207C3109}"/>
              </a:ext>
            </a:extLst>
          </p:cNvPr>
          <p:cNvSpPr/>
          <p:nvPr/>
        </p:nvSpPr>
        <p:spPr>
          <a:xfrm>
            <a:off x="1263639" y="3085738"/>
            <a:ext cx="2855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4183C4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183C4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微软雅黑" panose="020B0503020204020204" pitchFamily="34" charset="-122"/>
              </a:rPr>
              <a:t>、模块与指令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箭头: V 形 25">
            <a:extLst>
              <a:ext uri="{FF2B5EF4-FFF2-40B4-BE49-F238E27FC236}">
                <a16:creationId xmlns:a16="http://schemas.microsoft.com/office/drawing/2014/main" id="{2EF8253D-FA3E-4756-B0E2-5B61247BB32D}"/>
              </a:ext>
            </a:extLst>
          </p:cNvPr>
          <p:cNvSpPr/>
          <p:nvPr/>
        </p:nvSpPr>
        <p:spPr>
          <a:xfrm>
            <a:off x="4534136" y="3253113"/>
            <a:ext cx="729899" cy="336653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205D4101-3508-4D4D-9AE3-536FF9C5E9D1}"/>
              </a:ext>
            </a:extLst>
          </p:cNvPr>
          <p:cNvSpPr/>
          <p:nvPr/>
        </p:nvSpPr>
        <p:spPr>
          <a:xfrm>
            <a:off x="6077195" y="2210695"/>
            <a:ext cx="3991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</a:rPr>
              <a:t>“物联网</a:t>
            </a:r>
            <a:r>
              <a:rPr lang="en-US" altLang="zh-CN" sz="2400" b="1" dirty="0">
                <a:solidFill>
                  <a:prstClr val="black"/>
                </a:solidFill>
              </a:rPr>
              <a:t>-</a:t>
            </a:r>
            <a:r>
              <a:rPr lang="zh-CN" altLang="en-US" sz="2400" b="1" dirty="0">
                <a:solidFill>
                  <a:prstClr val="black"/>
                </a:solidFill>
              </a:rPr>
              <a:t>发送字符串”指令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DB9FE36C-3F0A-4BC4-8CA0-B320219E324C}"/>
              </a:ext>
            </a:extLst>
          </p:cNvPr>
          <p:cNvSpPr/>
          <p:nvPr/>
        </p:nvSpPr>
        <p:spPr>
          <a:xfrm>
            <a:off x="6077195" y="3220062"/>
            <a:ext cx="3682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</a:rPr>
              <a:t>“物联网</a:t>
            </a:r>
            <a:r>
              <a:rPr lang="en-US" altLang="zh-CN" sz="2400" b="1" dirty="0">
                <a:solidFill>
                  <a:prstClr val="black"/>
                </a:solidFill>
              </a:rPr>
              <a:t>-</a:t>
            </a:r>
            <a:r>
              <a:rPr lang="zh-CN" altLang="en-US" sz="2400" b="1" dirty="0">
                <a:solidFill>
                  <a:prstClr val="black"/>
                </a:solidFill>
              </a:rPr>
              <a:t>发送数值”指令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5C7A812-5CB2-43A1-84E1-35A3F877FC97}"/>
              </a:ext>
            </a:extLst>
          </p:cNvPr>
          <p:cNvSpPr/>
          <p:nvPr/>
        </p:nvSpPr>
        <p:spPr>
          <a:xfrm>
            <a:off x="6077195" y="4109691"/>
            <a:ext cx="4610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</a:rPr>
              <a:t>“物联网</a:t>
            </a:r>
            <a:r>
              <a:rPr lang="en-US" altLang="zh-CN" sz="2400" b="1" dirty="0">
                <a:solidFill>
                  <a:prstClr val="black"/>
                </a:solidFill>
              </a:rPr>
              <a:t>-</a:t>
            </a:r>
            <a:r>
              <a:rPr lang="zh-CN" altLang="en-US" sz="2400" b="1" dirty="0">
                <a:solidFill>
                  <a:prstClr val="black"/>
                </a:solidFill>
              </a:rPr>
              <a:t>从消息中读取数”指令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33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 animBg="1"/>
      <p:bldP spid="34" grpId="0"/>
      <p:bldP spid="3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C66AA9A0-91D0-4621-9E57-FA49E79E05B7}"/>
              </a:ext>
            </a:extLst>
          </p:cNvPr>
          <p:cNvSpPr/>
          <p:nvPr/>
        </p:nvSpPr>
        <p:spPr>
          <a:xfrm>
            <a:off x="1318717" y="496897"/>
            <a:ext cx="1627366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课程思路</a:t>
            </a:r>
          </a:p>
        </p:txBody>
      </p:sp>
      <p:sp>
        <p:nvSpPr>
          <p:cNvPr id="21" name="圆: 空心 7">
            <a:extLst>
              <a:ext uri="{FF2B5EF4-FFF2-40B4-BE49-F238E27FC236}">
                <a16:creationId xmlns:a16="http://schemas.microsoft.com/office/drawing/2014/main" id="{04CD142A-3586-4E4B-BA78-072274FBF261}"/>
              </a:ext>
            </a:extLst>
          </p:cNvPr>
          <p:cNvSpPr/>
          <p:nvPr/>
        </p:nvSpPr>
        <p:spPr>
          <a:xfrm>
            <a:off x="574675" y="447040"/>
            <a:ext cx="622935" cy="62293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4E930DA7-31B4-4B8D-A3C1-6F2F8BF34E19}"/>
              </a:ext>
            </a:extLst>
          </p:cNvPr>
          <p:cNvSpPr/>
          <p:nvPr/>
        </p:nvSpPr>
        <p:spPr>
          <a:xfrm>
            <a:off x="513029" y="2474409"/>
            <a:ext cx="24449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4183C4"/>
                </a:solidFill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3200" dirty="0">
                <a:solidFill>
                  <a:srgbClr val="4183C4"/>
                </a:solidFill>
                <a:ea typeface="微软雅黑" panose="020B0503020204020204" pitchFamily="34" charset="-122"/>
                <a:cs typeface="微软雅黑" panose="020B0503020204020204" pitchFamily="34" charset="-122"/>
              </a:rPr>
              <a:t>、作品制作</a:t>
            </a:r>
            <a:endParaRPr lang="zh-CN" altLang="en-US" sz="3200" dirty="0"/>
          </a:p>
        </p:txBody>
      </p:sp>
      <p:sp>
        <p:nvSpPr>
          <p:cNvPr id="40" name="箭头: V 形 39">
            <a:extLst>
              <a:ext uri="{FF2B5EF4-FFF2-40B4-BE49-F238E27FC236}">
                <a16:creationId xmlns:a16="http://schemas.microsoft.com/office/drawing/2014/main" id="{552E0BF2-7F60-4221-A843-77219466B1CD}"/>
              </a:ext>
            </a:extLst>
          </p:cNvPr>
          <p:cNvSpPr/>
          <p:nvPr/>
        </p:nvSpPr>
        <p:spPr>
          <a:xfrm>
            <a:off x="3032911" y="2607255"/>
            <a:ext cx="517210" cy="319082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A1734E09-E5EF-4E7B-B193-9BFB565189F0}"/>
              </a:ext>
            </a:extLst>
          </p:cNvPr>
          <p:cNvSpPr/>
          <p:nvPr/>
        </p:nvSpPr>
        <p:spPr>
          <a:xfrm>
            <a:off x="3621449" y="2474409"/>
            <a:ext cx="791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/>
              <a:t>范例二：一块</a:t>
            </a:r>
            <a:r>
              <a:rPr lang="en-US" altLang="zh-CN" sz="2400" b="1" dirty="0"/>
              <a:t>WU-Link</a:t>
            </a:r>
            <a:r>
              <a:rPr lang="zh-CN" altLang="en-US" sz="2400" b="1" dirty="0"/>
              <a:t>向多块</a:t>
            </a:r>
            <a:r>
              <a:rPr lang="en-US" altLang="zh-CN" sz="2400" b="1" dirty="0"/>
              <a:t>WU-Link</a:t>
            </a:r>
            <a:r>
              <a:rPr lang="zh-CN" altLang="en-US" sz="2400" b="1" dirty="0"/>
              <a:t>发送消息</a:t>
            </a:r>
            <a:r>
              <a:rPr lang="en-US" altLang="zh-CN" sz="2400" b="1" dirty="0"/>
              <a:t>---</a:t>
            </a:r>
            <a:r>
              <a:rPr lang="zh-CN" altLang="en-US" sz="2400" b="1" dirty="0"/>
              <a:t>抽签程序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FC46AEC0-7654-4D9D-AF30-E8E50574AC46}"/>
              </a:ext>
            </a:extLst>
          </p:cNvPr>
          <p:cNvSpPr/>
          <p:nvPr/>
        </p:nvSpPr>
        <p:spPr>
          <a:xfrm>
            <a:off x="3621449" y="1823976"/>
            <a:ext cx="6699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/>
              <a:t>范例一：一块</a:t>
            </a:r>
            <a:r>
              <a:rPr lang="en-US" altLang="zh-CN" sz="2400" b="1" dirty="0"/>
              <a:t>WU-Link</a:t>
            </a:r>
            <a:r>
              <a:rPr lang="zh-CN" altLang="en-US" sz="2400" b="1" dirty="0"/>
              <a:t>向另一块</a:t>
            </a:r>
            <a:r>
              <a:rPr lang="en-US" altLang="zh-CN" sz="2400" b="1" dirty="0"/>
              <a:t>WU-Link</a:t>
            </a:r>
            <a:r>
              <a:rPr lang="zh-CN" altLang="en-US" sz="2400" b="1" dirty="0"/>
              <a:t>发送消息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AA86840B-CB2C-426C-A2B3-9FE99235EE58}"/>
              </a:ext>
            </a:extLst>
          </p:cNvPr>
          <p:cNvSpPr/>
          <p:nvPr/>
        </p:nvSpPr>
        <p:spPr>
          <a:xfrm>
            <a:off x="3621449" y="3124842"/>
            <a:ext cx="791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/>
              <a:t>范例三：多块</a:t>
            </a:r>
            <a:r>
              <a:rPr lang="en-US" altLang="zh-CN" sz="2400" b="1" dirty="0"/>
              <a:t>WU-Link</a:t>
            </a:r>
            <a:r>
              <a:rPr lang="zh-CN" altLang="en-US" sz="2400" b="1" dirty="0"/>
              <a:t>向一块</a:t>
            </a:r>
            <a:r>
              <a:rPr lang="en-US" altLang="zh-CN" sz="2400" b="1" dirty="0"/>
              <a:t>WU-Link</a:t>
            </a:r>
            <a:r>
              <a:rPr lang="zh-CN" altLang="en-US" sz="2400" b="1" dirty="0"/>
              <a:t>发送消息</a:t>
            </a:r>
            <a:r>
              <a:rPr lang="en-US" altLang="zh-CN" sz="2400" b="1" dirty="0"/>
              <a:t>---</a:t>
            </a:r>
            <a:r>
              <a:rPr lang="zh-CN" altLang="en-US" sz="2400" b="1" dirty="0"/>
              <a:t>抢答程序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7411A1E4-4F96-4B36-8FB3-BBE924D3C900}"/>
              </a:ext>
            </a:extLst>
          </p:cNvPr>
          <p:cNvSpPr/>
          <p:nvPr/>
        </p:nvSpPr>
        <p:spPr>
          <a:xfrm>
            <a:off x="487781" y="4980152"/>
            <a:ext cx="2855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4183C4"/>
                </a:solidFill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3200" dirty="0">
                <a:solidFill>
                  <a:srgbClr val="4183C4"/>
                </a:solidFill>
                <a:ea typeface="微软雅黑" panose="020B0503020204020204" pitchFamily="34" charset="-122"/>
                <a:cs typeface="微软雅黑" panose="020B0503020204020204" pitchFamily="34" charset="-122"/>
              </a:rPr>
              <a:t>、拓展与思考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2363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41" grpId="0"/>
      <p:bldP spid="42" grpId="0"/>
      <p:bldP spid="43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-1082675" y="1349375"/>
            <a:ext cx="5982335" cy="598233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>
              <a:latin typeface="Century Gothic" panose="020B0502020202020204" pitchFamily="34" charset="0"/>
            </a:endParaRPr>
          </a:p>
        </p:txBody>
      </p:sp>
      <p:sp>
        <p:nvSpPr>
          <p:cNvPr id="15" name="圆: 空心 6"/>
          <p:cNvSpPr/>
          <p:nvPr/>
        </p:nvSpPr>
        <p:spPr>
          <a:xfrm>
            <a:off x="6895465" y="709295"/>
            <a:ext cx="1443990" cy="1443990"/>
          </a:xfrm>
          <a:prstGeom prst="donut">
            <a:avLst/>
          </a:prstGeom>
          <a:solidFill>
            <a:schemeClr val="bg1">
              <a:lumMod val="8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圆: 空心 6"/>
          <p:cNvSpPr/>
          <p:nvPr/>
        </p:nvSpPr>
        <p:spPr>
          <a:xfrm>
            <a:off x="10522585" y="869950"/>
            <a:ext cx="479425" cy="479425"/>
          </a:xfrm>
          <a:prstGeom prst="donut">
            <a:avLst/>
          </a:prstGeom>
          <a:solidFill>
            <a:srgbClr val="FFC0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60864" y="3159055"/>
            <a:ext cx="4145687" cy="769441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131B0C"/>
                </a:solidFill>
                <a:effectLst/>
              </a:rPr>
              <a:t>认识模块与指令</a:t>
            </a:r>
            <a:endParaRPr lang="zh-CN" altLang="en-US" sz="4400" b="1" dirty="0">
              <a:solidFill>
                <a:srgbClr val="F2B92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77068" y="2408323"/>
            <a:ext cx="1904945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01</a:t>
            </a:r>
          </a:p>
        </p:txBody>
      </p:sp>
      <p:sp>
        <p:nvSpPr>
          <p:cNvPr id="14" name="椭圆 13"/>
          <p:cNvSpPr/>
          <p:nvPr/>
        </p:nvSpPr>
        <p:spPr>
          <a:xfrm>
            <a:off x="591820" y="2039620"/>
            <a:ext cx="3696335" cy="369633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682750" y="2437130"/>
            <a:ext cx="2212975" cy="221297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>
                <a:latin typeface="Century Gothic" panose="020B0502020202020204" pitchFamily="34" charset="0"/>
              </a:rPr>
              <a:t>01</a:t>
            </a:r>
            <a:endParaRPr lang="zh-CN" altLang="en-US" sz="5400" b="1" dirty="0">
              <a:latin typeface="Century Gothic" panose="020B0502020202020204" pitchFamily="34" charset="0"/>
            </a:endParaRPr>
          </a:p>
        </p:txBody>
      </p:sp>
      <p:sp>
        <p:nvSpPr>
          <p:cNvPr id="16" name="圆: 空心 7"/>
          <p:cNvSpPr/>
          <p:nvPr/>
        </p:nvSpPr>
        <p:spPr>
          <a:xfrm>
            <a:off x="1972945" y="-501650"/>
            <a:ext cx="1736725" cy="173672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067836" y="6099969"/>
            <a:ext cx="2703670" cy="270367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99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9" grpId="0" animBg="1"/>
      <p:bldP spid="3" grpId="0" bldLvl="0" animBg="1"/>
      <p:bldP spid="4" grpId="0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注: 弯曲线形 2">
            <a:extLst>
              <a:ext uri="{FF2B5EF4-FFF2-40B4-BE49-F238E27FC236}">
                <a16:creationId xmlns:a16="http://schemas.microsoft.com/office/drawing/2014/main" id="{C8FE8A68-65CB-4D52-8BAB-5CB37BA7F304}"/>
              </a:ext>
            </a:extLst>
          </p:cNvPr>
          <p:cNvSpPr/>
          <p:nvPr/>
        </p:nvSpPr>
        <p:spPr>
          <a:xfrm>
            <a:off x="6512350" y="904243"/>
            <a:ext cx="5294422" cy="1428218"/>
          </a:xfrm>
          <a:prstGeom prst="borderCallout2">
            <a:avLst>
              <a:gd name="adj1" fmla="val 15262"/>
              <a:gd name="adj2" fmla="val -1957"/>
              <a:gd name="adj3" fmla="val 16037"/>
              <a:gd name="adj4" fmla="val -16667"/>
              <a:gd name="adj5" fmla="val 80300"/>
              <a:gd name="adj6" fmla="val -51059"/>
            </a:avLst>
          </a:prstGeom>
          <a:solidFill>
            <a:srgbClr val="FFFF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C3D46FE-DDE6-4C4E-AD03-69E2804A946E}"/>
              </a:ext>
            </a:extLst>
          </p:cNvPr>
          <p:cNvGrpSpPr/>
          <p:nvPr/>
        </p:nvGrpSpPr>
        <p:grpSpPr>
          <a:xfrm>
            <a:off x="1263644" y="497209"/>
            <a:ext cx="2286486" cy="535920"/>
            <a:chOff x="5889208" y="2046684"/>
            <a:chExt cx="2286516" cy="53590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66AA9A0-91D0-4621-9E57-FA49E79E05B7}"/>
                </a:ext>
              </a:extLst>
            </p:cNvPr>
            <p:cNvSpPr/>
            <p:nvPr/>
          </p:nvSpPr>
          <p:spPr>
            <a:xfrm>
              <a:off x="6548334" y="2046684"/>
              <a:ext cx="1627390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认识指令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88A83A1-2D61-44BF-B697-0931DCC1B9D5}"/>
                </a:ext>
              </a:extLst>
            </p:cNvPr>
            <p:cNvSpPr/>
            <p:nvPr/>
          </p:nvSpPr>
          <p:spPr>
            <a:xfrm>
              <a:off x="5889208" y="2059384"/>
              <a:ext cx="646339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01.</a:t>
              </a:r>
            </a:p>
          </p:txBody>
        </p:sp>
      </p:grpSp>
      <p:sp>
        <p:nvSpPr>
          <p:cNvPr id="21" name="圆: 空心 7">
            <a:extLst>
              <a:ext uri="{FF2B5EF4-FFF2-40B4-BE49-F238E27FC236}">
                <a16:creationId xmlns:a16="http://schemas.microsoft.com/office/drawing/2014/main" id="{04CD142A-3586-4E4B-BA78-072274FBF261}"/>
              </a:ext>
            </a:extLst>
          </p:cNvPr>
          <p:cNvSpPr/>
          <p:nvPr/>
        </p:nvSpPr>
        <p:spPr>
          <a:xfrm>
            <a:off x="574675" y="447040"/>
            <a:ext cx="622935" cy="62293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0C3F8E2-4960-4C4A-AB41-68E755919E6A}"/>
              </a:ext>
            </a:extLst>
          </p:cNvPr>
          <p:cNvSpPr/>
          <p:nvPr/>
        </p:nvSpPr>
        <p:spPr>
          <a:xfrm>
            <a:off x="6441738" y="938682"/>
            <a:ext cx="5365033" cy="139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945" lvl="0">
              <a:lnSpc>
                <a:spcPct val="120000"/>
              </a:lnSpc>
            </a:pPr>
            <a:r>
              <a:rPr lang="zh-CN" altLang="en-US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属于“物联网”类别指令；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使用这个指令可以将指定的字符串发送给指定</a:t>
            </a: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MAC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地址的</a:t>
            </a: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WU-Link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  <a:p>
            <a:pPr marL="67945" lvl="0">
              <a:lnSpc>
                <a:spcPct val="120000"/>
              </a:lnSpc>
            </a:pP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指令的第一个参数是需要发送的字符串；第二个参数是接收字符串的另一块</a:t>
            </a: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WU-Link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MAC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地址。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DF5B65F-502C-4962-9A0D-0CB81B104B7F}"/>
              </a:ext>
            </a:extLst>
          </p:cNvPr>
          <p:cNvSpPr/>
          <p:nvPr/>
        </p:nvSpPr>
        <p:spPr>
          <a:xfrm>
            <a:off x="574675" y="1598476"/>
            <a:ext cx="304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b="1" dirty="0">
                <a:solidFill>
                  <a:prstClr val="black"/>
                </a:solidFill>
              </a:rPr>
              <a:t>“物联网</a:t>
            </a:r>
            <a:r>
              <a:rPr lang="en-US" altLang="zh-CN" b="1" dirty="0">
                <a:solidFill>
                  <a:prstClr val="black"/>
                </a:solidFill>
              </a:rPr>
              <a:t>-</a:t>
            </a:r>
            <a:r>
              <a:rPr lang="zh-CN" altLang="en-US" b="1" dirty="0">
                <a:solidFill>
                  <a:prstClr val="black"/>
                </a:solidFill>
              </a:rPr>
              <a:t>发送字符串”指令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标注: 弯曲线形 10">
            <a:extLst>
              <a:ext uri="{FF2B5EF4-FFF2-40B4-BE49-F238E27FC236}">
                <a16:creationId xmlns:a16="http://schemas.microsoft.com/office/drawing/2014/main" id="{C7A530DD-F321-4CC1-9231-3B40892F99A8}"/>
              </a:ext>
            </a:extLst>
          </p:cNvPr>
          <p:cNvSpPr/>
          <p:nvPr/>
        </p:nvSpPr>
        <p:spPr>
          <a:xfrm>
            <a:off x="6520272" y="2732110"/>
            <a:ext cx="5286499" cy="1420440"/>
          </a:xfrm>
          <a:prstGeom prst="borderCallout2">
            <a:avLst>
              <a:gd name="adj1" fmla="val 15262"/>
              <a:gd name="adj2" fmla="val -1957"/>
              <a:gd name="adj3" fmla="val 16037"/>
              <a:gd name="adj4" fmla="val -16667"/>
              <a:gd name="adj5" fmla="val 78965"/>
              <a:gd name="adj6" fmla="val -50947"/>
            </a:avLst>
          </a:prstGeom>
          <a:solidFill>
            <a:srgbClr val="FFFF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5B35B77-78D9-4ED5-9BA1-A750075A1F44}"/>
              </a:ext>
            </a:extLst>
          </p:cNvPr>
          <p:cNvSpPr/>
          <p:nvPr/>
        </p:nvSpPr>
        <p:spPr>
          <a:xfrm>
            <a:off x="6441738" y="2732110"/>
            <a:ext cx="5503262" cy="139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945" lvl="0">
              <a:lnSpc>
                <a:spcPct val="120000"/>
              </a:lnSpc>
            </a:pPr>
            <a:r>
              <a:rPr lang="zh-CN" altLang="en-US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属于“物联网”类别指令；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使用这个指令可以将指定的数值发送给指定</a:t>
            </a: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MAC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地址的</a:t>
            </a: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WU-Link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  <a:p>
            <a:pPr marL="67945" lvl="0">
              <a:lnSpc>
                <a:spcPct val="120000"/>
              </a:lnSpc>
            </a:pP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指令的第一个参数是需要发送的数值；第二个参数是接收数值的另一块</a:t>
            </a: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WU-Link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MAC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地址。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C553471-A6E6-4E6B-9A8B-EF7A7B03BEC6}"/>
              </a:ext>
            </a:extLst>
          </p:cNvPr>
          <p:cNvSpPr/>
          <p:nvPr/>
        </p:nvSpPr>
        <p:spPr>
          <a:xfrm>
            <a:off x="760307" y="3429000"/>
            <a:ext cx="2811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b="1" dirty="0">
                <a:solidFill>
                  <a:prstClr val="black"/>
                </a:solidFill>
              </a:rPr>
              <a:t>“物联网</a:t>
            </a:r>
            <a:r>
              <a:rPr lang="en-US" altLang="zh-CN" b="1" dirty="0">
                <a:solidFill>
                  <a:prstClr val="black"/>
                </a:solidFill>
              </a:rPr>
              <a:t>-</a:t>
            </a:r>
            <a:r>
              <a:rPr lang="zh-CN" altLang="en-US" b="1" dirty="0">
                <a:solidFill>
                  <a:prstClr val="black"/>
                </a:solidFill>
              </a:rPr>
              <a:t>发送数值”指令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标注: 弯曲线形 22">
            <a:extLst>
              <a:ext uri="{FF2B5EF4-FFF2-40B4-BE49-F238E27FC236}">
                <a16:creationId xmlns:a16="http://schemas.microsoft.com/office/drawing/2014/main" id="{DD9CCC49-30B8-402F-9BEB-2DCDDFC60CD6}"/>
              </a:ext>
            </a:extLst>
          </p:cNvPr>
          <p:cNvSpPr/>
          <p:nvPr/>
        </p:nvSpPr>
        <p:spPr>
          <a:xfrm>
            <a:off x="6512350" y="4763706"/>
            <a:ext cx="5286499" cy="1500361"/>
          </a:xfrm>
          <a:prstGeom prst="borderCallout2">
            <a:avLst>
              <a:gd name="adj1" fmla="val 15262"/>
              <a:gd name="adj2" fmla="val -1957"/>
              <a:gd name="adj3" fmla="val 16037"/>
              <a:gd name="adj4" fmla="val -16667"/>
              <a:gd name="adj5" fmla="val 60799"/>
              <a:gd name="adj6" fmla="val -49850"/>
            </a:avLst>
          </a:prstGeom>
          <a:solidFill>
            <a:srgbClr val="FFFF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F1174BD-AD21-434B-9160-3FC2E102E8E3}"/>
              </a:ext>
            </a:extLst>
          </p:cNvPr>
          <p:cNvSpPr/>
          <p:nvPr/>
        </p:nvSpPr>
        <p:spPr>
          <a:xfrm>
            <a:off x="6441738" y="4763706"/>
            <a:ext cx="5337532" cy="139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945" lvl="0">
              <a:lnSpc>
                <a:spcPct val="120000"/>
              </a:lnSpc>
            </a:pPr>
            <a:r>
              <a:rPr lang="zh-CN" altLang="en-US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属于“物联网”类别指令；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使用这个指令可以从获取的物联网消息中读取数。指令的参数就是从物联网获取的消息，一般使用“物联网”类别中的“物联网读取消息”指令。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143B229-9B9A-4392-910D-C6FC48702EBC}"/>
              </a:ext>
            </a:extLst>
          </p:cNvPr>
          <p:cNvSpPr/>
          <p:nvPr/>
        </p:nvSpPr>
        <p:spPr>
          <a:xfrm>
            <a:off x="812275" y="5037737"/>
            <a:ext cx="3509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b="1" dirty="0">
                <a:solidFill>
                  <a:prstClr val="black"/>
                </a:solidFill>
              </a:rPr>
              <a:t>“物联网</a:t>
            </a:r>
            <a:r>
              <a:rPr lang="en-US" altLang="zh-CN" b="1" dirty="0">
                <a:solidFill>
                  <a:prstClr val="black"/>
                </a:solidFill>
              </a:rPr>
              <a:t>-</a:t>
            </a:r>
            <a:r>
              <a:rPr lang="zh-CN" altLang="en-US" b="1" dirty="0">
                <a:solidFill>
                  <a:prstClr val="black"/>
                </a:solidFill>
              </a:rPr>
              <a:t>从消息中读取数”指令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DF67A4D-375B-406B-9209-6FFF72057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28" y="2061719"/>
            <a:ext cx="6038218" cy="43672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412A11D-331E-4687-BEF2-55EE8C0A4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28" y="3864886"/>
            <a:ext cx="5246743" cy="47886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73B39E3-855F-40CE-861F-0820C86AB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142" y="5524252"/>
            <a:ext cx="2934451" cy="45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1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  <p:bldP spid="11" grpId="0" animBg="1"/>
      <p:bldP spid="12" grpId="0"/>
      <p:bldP spid="13" grpId="0"/>
      <p:bldP spid="23" grpId="0" animBg="1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-1082675" y="1349375"/>
            <a:ext cx="5982335" cy="598233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>
              <a:latin typeface="Century Gothic" panose="020B0502020202020204" pitchFamily="34" charset="0"/>
            </a:endParaRPr>
          </a:p>
        </p:txBody>
      </p:sp>
      <p:sp>
        <p:nvSpPr>
          <p:cNvPr id="15" name="圆: 空心 6"/>
          <p:cNvSpPr/>
          <p:nvPr/>
        </p:nvSpPr>
        <p:spPr>
          <a:xfrm>
            <a:off x="6895465" y="709295"/>
            <a:ext cx="1443990" cy="1443990"/>
          </a:xfrm>
          <a:prstGeom prst="donut">
            <a:avLst/>
          </a:prstGeom>
          <a:solidFill>
            <a:schemeClr val="bg1">
              <a:lumMod val="8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圆: 空心 6"/>
          <p:cNvSpPr/>
          <p:nvPr/>
        </p:nvSpPr>
        <p:spPr>
          <a:xfrm>
            <a:off x="10522585" y="869950"/>
            <a:ext cx="479425" cy="479425"/>
          </a:xfrm>
          <a:prstGeom prst="donut">
            <a:avLst/>
          </a:prstGeom>
          <a:solidFill>
            <a:srgbClr val="FFC0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09649" y="3159055"/>
            <a:ext cx="2448106" cy="769441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131B0C"/>
                </a:solidFill>
                <a:effectLst/>
              </a:rPr>
              <a:t>作品制作</a:t>
            </a:r>
            <a:endParaRPr lang="zh-CN" altLang="en-US" sz="4400" b="1" dirty="0">
              <a:solidFill>
                <a:srgbClr val="F2B92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77068" y="2408323"/>
            <a:ext cx="1904945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02</a:t>
            </a:r>
          </a:p>
        </p:txBody>
      </p:sp>
      <p:sp>
        <p:nvSpPr>
          <p:cNvPr id="14" name="椭圆 13"/>
          <p:cNvSpPr/>
          <p:nvPr/>
        </p:nvSpPr>
        <p:spPr>
          <a:xfrm>
            <a:off x="591820" y="2039620"/>
            <a:ext cx="3696335" cy="369633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682750" y="2437130"/>
            <a:ext cx="2212975" cy="221297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>
                <a:latin typeface="Century Gothic" panose="020B0502020202020204" pitchFamily="34" charset="0"/>
              </a:rPr>
              <a:t>02</a:t>
            </a:r>
            <a:endParaRPr lang="zh-CN" altLang="en-US" sz="5400" b="1" dirty="0">
              <a:latin typeface="Century Gothic" panose="020B0502020202020204" pitchFamily="34" charset="0"/>
            </a:endParaRPr>
          </a:p>
        </p:txBody>
      </p:sp>
      <p:sp>
        <p:nvSpPr>
          <p:cNvPr id="16" name="圆: 空心 7"/>
          <p:cNvSpPr/>
          <p:nvPr/>
        </p:nvSpPr>
        <p:spPr>
          <a:xfrm>
            <a:off x="1972945" y="-501650"/>
            <a:ext cx="1736725" cy="173672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067836" y="6099969"/>
            <a:ext cx="2703670" cy="270367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9" grpId="0" animBg="1"/>
      <p:bldP spid="3" grpId="0" bldLvl="0" animBg="1"/>
      <p:bldP spid="4" grpId="0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9C3D46FE-DDE6-4C4E-AD03-69E2804A946E}"/>
              </a:ext>
            </a:extLst>
          </p:cNvPr>
          <p:cNvGrpSpPr/>
          <p:nvPr/>
        </p:nvGrpSpPr>
        <p:grpSpPr>
          <a:xfrm>
            <a:off x="1263639" y="497209"/>
            <a:ext cx="2286479" cy="535920"/>
            <a:chOff x="5889208" y="2046684"/>
            <a:chExt cx="2286511" cy="53590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66AA9A0-91D0-4621-9E57-FA49E79E05B7}"/>
                </a:ext>
              </a:extLst>
            </p:cNvPr>
            <p:cNvSpPr/>
            <p:nvPr/>
          </p:nvSpPr>
          <p:spPr>
            <a:xfrm>
              <a:off x="6548328" y="2046684"/>
              <a:ext cx="1627391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作品制作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88A83A1-2D61-44BF-B697-0931DCC1B9D5}"/>
                </a:ext>
              </a:extLst>
            </p:cNvPr>
            <p:cNvSpPr/>
            <p:nvPr/>
          </p:nvSpPr>
          <p:spPr>
            <a:xfrm>
              <a:off x="5889208" y="2059384"/>
              <a:ext cx="646340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02.</a:t>
              </a:r>
            </a:p>
          </p:txBody>
        </p:sp>
      </p:grpSp>
      <p:sp>
        <p:nvSpPr>
          <p:cNvPr id="21" name="圆: 空心 7">
            <a:extLst>
              <a:ext uri="{FF2B5EF4-FFF2-40B4-BE49-F238E27FC236}">
                <a16:creationId xmlns:a16="http://schemas.microsoft.com/office/drawing/2014/main" id="{04CD142A-3586-4E4B-BA78-072274FBF261}"/>
              </a:ext>
            </a:extLst>
          </p:cNvPr>
          <p:cNvSpPr/>
          <p:nvPr/>
        </p:nvSpPr>
        <p:spPr>
          <a:xfrm>
            <a:off x="574675" y="447040"/>
            <a:ext cx="622935" cy="62293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62123AC-C5B8-4B02-B6B0-A8DD6C2C50D7}"/>
              </a:ext>
            </a:extLst>
          </p:cNvPr>
          <p:cNvSpPr/>
          <p:nvPr/>
        </p:nvSpPr>
        <p:spPr>
          <a:xfrm>
            <a:off x="1646625" y="1352550"/>
            <a:ext cx="9415540" cy="698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通过制作三个范例来了解如何在</a:t>
            </a:r>
            <a:r>
              <a:rPr lang="en-US" altLang="zh-CN" sz="2400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sz="2400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之间进行互联互控。</a:t>
            </a:r>
            <a:endParaRPr lang="en-US" altLang="zh-CN" sz="2400" b="1" dirty="0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D11DB1E-BFAC-4CF6-AF96-ACE59EA17C31}"/>
              </a:ext>
            </a:extLst>
          </p:cNvPr>
          <p:cNvSpPr/>
          <p:nvPr/>
        </p:nvSpPr>
        <p:spPr>
          <a:xfrm>
            <a:off x="1928069" y="2470366"/>
            <a:ext cx="8600350" cy="546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范例一是一块</a:t>
            </a:r>
            <a:r>
              <a:rPr lang="en-US" altLang="zh-CN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作为“发送端”，向另一块“接收端”的</a:t>
            </a:r>
            <a:r>
              <a:rPr lang="en-US" altLang="zh-CN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发送消息</a:t>
            </a:r>
            <a:endParaRPr lang="en-US" altLang="zh-CN" dirty="0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B3239CD-2956-4384-80D5-0E9AC69B7DA0}"/>
              </a:ext>
            </a:extLst>
          </p:cNvPr>
          <p:cNvSpPr/>
          <p:nvPr/>
        </p:nvSpPr>
        <p:spPr>
          <a:xfrm>
            <a:off x="1909970" y="3190181"/>
            <a:ext cx="9415540" cy="546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范例二是一块</a:t>
            </a:r>
            <a:r>
              <a:rPr lang="en-US" altLang="zh-CN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作为“发送端”，可以向多块“接收端”的</a:t>
            </a:r>
            <a:r>
              <a:rPr lang="en-US" altLang="zh-CN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发送消息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7B2FD68-6190-461A-8B56-11AE34E452B4}"/>
              </a:ext>
            </a:extLst>
          </p:cNvPr>
          <p:cNvSpPr/>
          <p:nvPr/>
        </p:nvSpPr>
        <p:spPr>
          <a:xfrm>
            <a:off x="1909970" y="3883105"/>
            <a:ext cx="9415540" cy="546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范例三是多块</a:t>
            </a:r>
            <a:r>
              <a:rPr lang="en-US" altLang="zh-CN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作为“发送端”，向一块“接收端”的</a:t>
            </a:r>
            <a:r>
              <a:rPr lang="en-US" altLang="zh-CN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发送消息</a:t>
            </a:r>
          </a:p>
        </p:txBody>
      </p:sp>
    </p:spTree>
    <p:extLst>
      <p:ext uri="{BB962C8B-B14F-4D97-AF65-F5344CB8AC3E}">
        <p14:creationId xmlns:p14="http://schemas.microsoft.com/office/powerpoint/2010/main" val="413310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9C3D46FE-DDE6-4C4E-AD03-69E2804A946E}"/>
              </a:ext>
            </a:extLst>
          </p:cNvPr>
          <p:cNvGrpSpPr/>
          <p:nvPr/>
        </p:nvGrpSpPr>
        <p:grpSpPr>
          <a:xfrm>
            <a:off x="1263639" y="497209"/>
            <a:ext cx="2286479" cy="535920"/>
            <a:chOff x="5889208" y="2046684"/>
            <a:chExt cx="2286511" cy="53590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66AA9A0-91D0-4621-9E57-FA49E79E05B7}"/>
                </a:ext>
              </a:extLst>
            </p:cNvPr>
            <p:cNvSpPr/>
            <p:nvPr/>
          </p:nvSpPr>
          <p:spPr>
            <a:xfrm>
              <a:off x="6548328" y="2046684"/>
              <a:ext cx="1627391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作品制作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88A83A1-2D61-44BF-B697-0931DCC1B9D5}"/>
                </a:ext>
              </a:extLst>
            </p:cNvPr>
            <p:cNvSpPr/>
            <p:nvPr/>
          </p:nvSpPr>
          <p:spPr>
            <a:xfrm>
              <a:off x="5889208" y="2059384"/>
              <a:ext cx="646340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02.</a:t>
              </a:r>
            </a:p>
          </p:txBody>
        </p:sp>
      </p:grpSp>
      <p:sp>
        <p:nvSpPr>
          <p:cNvPr id="21" name="圆: 空心 7">
            <a:extLst>
              <a:ext uri="{FF2B5EF4-FFF2-40B4-BE49-F238E27FC236}">
                <a16:creationId xmlns:a16="http://schemas.microsoft.com/office/drawing/2014/main" id="{04CD142A-3586-4E4B-BA78-072274FBF261}"/>
              </a:ext>
            </a:extLst>
          </p:cNvPr>
          <p:cNvSpPr/>
          <p:nvPr/>
        </p:nvSpPr>
        <p:spPr>
          <a:xfrm>
            <a:off x="574675" y="447040"/>
            <a:ext cx="622935" cy="62293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148BE39-9D02-4BFF-9F96-E4D4EFE53A52}"/>
              </a:ext>
            </a:extLst>
          </p:cNvPr>
          <p:cNvSpPr/>
          <p:nvPr/>
        </p:nvSpPr>
        <p:spPr>
          <a:xfrm>
            <a:off x="654390" y="1474428"/>
            <a:ext cx="60195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范例一：一块</a:t>
            </a:r>
            <a:r>
              <a:rPr lang="en-US" altLang="zh-CN" sz="20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WU-Link</a:t>
            </a:r>
            <a:r>
              <a:rPr lang="zh-CN" altLang="en-US" sz="20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向另一块</a:t>
            </a:r>
            <a:r>
              <a:rPr lang="en-US" altLang="zh-CN" sz="20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WU-Link</a:t>
            </a:r>
            <a:r>
              <a:rPr lang="zh-CN" altLang="en-US" sz="20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发送消息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9E407EE-6031-4277-B2EA-51EB50CFEECD}"/>
              </a:ext>
            </a:extLst>
          </p:cNvPr>
          <p:cNvSpPr/>
          <p:nvPr/>
        </p:nvSpPr>
        <p:spPr>
          <a:xfrm>
            <a:off x="679104" y="1925048"/>
            <a:ext cx="10833791" cy="976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要编写一块</a:t>
            </a: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向另一块</a:t>
            </a: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发送消息的程序，需要</a:t>
            </a:r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两块</a:t>
            </a:r>
            <a:r>
              <a:rPr lang="en-US" altLang="zh-CN" b="1" dirty="0"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  <a:endParaRPr lang="en-US" altLang="zh-CN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     一块运行“发送端”程序，将消息发送出去；</a:t>
            </a:r>
            <a:endParaRPr lang="en-US" altLang="zh-CN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     另一块运行“接收端”程序，接收并将消息显示出来。</a:t>
            </a:r>
            <a:endParaRPr lang="zh-CN" altLang="en-US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838ABDF-C16F-4998-B896-BA4F7CB22E4F}"/>
              </a:ext>
            </a:extLst>
          </p:cNvPr>
          <p:cNvSpPr/>
          <p:nvPr/>
        </p:nvSpPr>
        <p:spPr>
          <a:xfrm>
            <a:off x="574675" y="3105834"/>
            <a:ext cx="11162030" cy="791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1.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“发送端”和“接收端” 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</a:rPr>
              <a:t>都</a:t>
            </a:r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需要“初始化”脚本</a:t>
            </a:r>
            <a:endParaRPr lang="en-US" altLang="zh-CN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     使用“点阵屏清除”指令清除</a:t>
            </a:r>
            <a:r>
              <a:rPr lang="en-US" altLang="zh-CN" sz="1600" dirty="0"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点阵屏、使用“点阵屏显示文本”指令显示“</a:t>
            </a:r>
            <a:r>
              <a:rPr lang="en-US" altLang="zh-CN" sz="1600" dirty="0">
                <a:latin typeface="幼圆" panose="02010509060101010101" pitchFamily="49" charset="-122"/>
                <a:ea typeface="幼圆" panose="02010509060101010101" pitchFamily="49" charset="-122"/>
              </a:rPr>
              <a:t>Go!”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，表明程序已经开始运行。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9938020-156D-4706-B55D-37A9287DC19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18" y="4469269"/>
            <a:ext cx="3210590" cy="131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5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2847</TotalTime>
  <Words>1946</Words>
  <Application>Microsoft Office PowerPoint</Application>
  <PresentationFormat>宽屏</PresentationFormat>
  <Paragraphs>130</Paragraphs>
  <Slides>23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等线</vt:lpstr>
      <vt:lpstr>宋体</vt:lpstr>
      <vt:lpstr>微软雅黑</vt:lpstr>
      <vt:lpstr>幼圆</vt:lpstr>
      <vt:lpstr>Arial</vt:lpstr>
      <vt:lpstr>Calibri</vt:lpstr>
      <vt:lpstr>Calibri Light</vt:lpstr>
      <vt:lpstr>Century Gothic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赵骞</dc:creator>
  <cp:lastModifiedBy>thinPad</cp:lastModifiedBy>
  <cp:revision>262</cp:revision>
  <dcterms:created xsi:type="dcterms:W3CDTF">2015-05-05T08:02:00Z</dcterms:created>
  <dcterms:modified xsi:type="dcterms:W3CDTF">2019-05-11T03:29:35Z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2052-11.1.0.8013</vt:lpwstr>
  </property>
</Properties>
</file>