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48" r:id="rId3"/>
    <p:sldId id="346" r:id="rId4"/>
    <p:sldId id="263" r:id="rId5"/>
    <p:sldId id="324" r:id="rId6"/>
    <p:sldId id="340" r:id="rId7"/>
    <p:sldId id="349" r:id="rId8"/>
    <p:sldId id="341" r:id="rId9"/>
    <p:sldId id="347" r:id="rId10"/>
    <p:sldId id="345" r:id="rId11"/>
    <p:sldId id="35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2020/3/3/Tuesday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Visio_Drawing.vsdx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Scratch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的智能小车编程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让智能小车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唱起来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0400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646534" y="1792134"/>
            <a:ext cx="7366119" cy="63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让智能小车</a:t>
            </a:r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变成一辆俏皮可爱的生日祝福车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12EFE7-8752-4409-9A47-4C6039198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650" y="2757878"/>
            <a:ext cx="7009524" cy="3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890" y="2258574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一、情景描述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6581" y="184138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二、知识与概念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0156" y="4264216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编写第一小节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使用音符变量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让小车载歌载舞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四、拓展与思考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76569" y="2406584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了解板载蜂鸣器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指令学习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了解频率音符对照表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3E7F6ED-03CF-4078-AA1D-65E9C6B2016E}"/>
              </a:ext>
            </a:extLst>
          </p:cNvPr>
          <p:cNvSpPr/>
          <p:nvPr/>
        </p:nvSpPr>
        <p:spPr>
          <a:xfrm>
            <a:off x="1098958" y="1694090"/>
            <a:ext cx="9957732" cy="1833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有趣的智能小车除了具备直行、转弯、亮灯功能以外，还可以拥有报警、载歌载舞等特技。本课，就让我们一起来设计一辆能载歌载舞的智能小车吧！</a:t>
            </a:r>
          </a:p>
          <a:p>
            <a:pPr indent="457200">
              <a:lnSpc>
                <a:spcPct val="125000"/>
              </a:lnSpc>
            </a:pPr>
            <a:endParaRPr lang="zh-CN" altLang="en-US" sz="2000" dirty="0">
              <a:ea typeface="方正水柱简体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60BAE8-C864-4B25-8D7C-CBB9D6DAE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406" y="3347217"/>
            <a:ext cx="6933333" cy="26285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3E7F6ED-03CF-4078-AA1D-65E9C6B2016E}"/>
              </a:ext>
            </a:extLst>
          </p:cNvPr>
          <p:cNvSpPr/>
          <p:nvPr/>
        </p:nvSpPr>
        <p:spPr>
          <a:xfrm>
            <a:off x="248474" y="1825707"/>
            <a:ext cx="5316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蜂鸣器是一种一体化结构的电子讯响器，可以发出不同频率的声音。智能小车套件中的蜂鸣器模块已集成在主控板上。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97FDA20-AD47-4128-84F4-481EB71A9233}"/>
              </a:ext>
            </a:extLst>
          </p:cNvPr>
          <p:cNvCxnSpPr/>
          <p:nvPr/>
        </p:nvCxnSpPr>
        <p:spPr>
          <a:xfrm flipH="1">
            <a:off x="5545494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8B20636E-3384-49B1-92F7-AB718A7B67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51837" y="3704252"/>
            <a:ext cx="230021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283171B-A01E-44C7-81EA-7C319425F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656095"/>
              </p:ext>
            </p:extLst>
          </p:nvPr>
        </p:nvGraphicFramePr>
        <p:xfrm>
          <a:off x="1279759" y="2848939"/>
          <a:ext cx="2857301" cy="3665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5" imgW="11810855" imgH="15144827" progId="Visio.Drawing.15">
                  <p:embed/>
                </p:oleObj>
              </mc:Choice>
              <mc:Fallback>
                <p:oleObj name="Visio" r:id="rId5" imgW="11810855" imgH="15144827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759" y="2848939"/>
                        <a:ext cx="2857301" cy="3665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>
            <a:extLst>
              <a:ext uri="{FF2B5EF4-FFF2-40B4-BE49-F238E27FC236}">
                <a16:creationId xmlns:a16="http://schemas.microsoft.com/office/drawing/2014/main" id="{1E23476E-5F5A-4422-83ED-8975DB573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39" y="859061"/>
            <a:ext cx="4835564" cy="81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6C9631-76EE-43FC-839F-F21C6375D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50" y="3881712"/>
            <a:ext cx="3795289" cy="8002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397D565-FDC8-40EC-95F2-A20679A04846}"/>
              </a:ext>
            </a:extLst>
          </p:cNvPr>
          <p:cNvSpPr/>
          <p:nvPr/>
        </p:nvSpPr>
        <p:spPr>
          <a:xfrm>
            <a:off x="5668361" y="2064352"/>
            <a:ext cx="5613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这条指令可以控制蜂鸣器发出不同频率的声音。频率默认值为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523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，取值范围为（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20—20000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）。在此范围内，频率值越大，声音的音高越高。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5AAA15-D013-4D06-8949-F66243277B33}"/>
              </a:ext>
            </a:extLst>
          </p:cNvPr>
          <p:cNvSpPr/>
          <p:nvPr/>
        </p:nvSpPr>
        <p:spPr>
          <a:xfrm>
            <a:off x="5786735" y="5146304"/>
            <a:ext cx="5592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这条指令主要用于控制蜂鸣器的音量大小，默认值为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，取值范围为（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0—255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）。在此范围内，响度值越大，声音越响。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3964466" y="77596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91505762-EBCB-4AF7-8777-72D5FD5C5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328" y="2383702"/>
            <a:ext cx="7409524" cy="276190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DD2E589-2E12-4F44-B0AF-337A0CB10EA1}"/>
              </a:ext>
            </a:extLst>
          </p:cNvPr>
          <p:cNvSpPr txBox="1"/>
          <p:nvPr/>
        </p:nvSpPr>
        <p:spPr>
          <a:xfrm>
            <a:off x="689163" y="3167390"/>
            <a:ext cx="299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频率音符对照表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3651379" y="647793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581540" y="316739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蜂鸣器发出声音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F44CEC9-31CA-4465-A562-E9D95E4F8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09" y="622300"/>
            <a:ext cx="3307542" cy="249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8BCBE35-1ABD-41DD-931F-550D3D978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21" y="3817328"/>
            <a:ext cx="3277058" cy="24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E10423D-9FEB-4115-81B1-0E9F3BA056E0}"/>
              </a:ext>
            </a:extLst>
          </p:cNvPr>
          <p:cNvSpPr txBox="1"/>
          <p:nvPr/>
        </p:nvSpPr>
        <p:spPr>
          <a:xfrm>
            <a:off x="8130163" y="1610544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&lt;--</a:t>
            </a:r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范例程序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F78F59-252D-4D82-8552-81A00A3A509F}"/>
              </a:ext>
            </a:extLst>
          </p:cNvPr>
          <p:cNvSpPr txBox="1"/>
          <p:nvPr/>
        </p:nvSpPr>
        <p:spPr>
          <a:xfrm>
            <a:off x="5259848" y="4801762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范例程序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2--&gt;</a:t>
            </a:r>
          </a:p>
        </p:txBody>
      </p:sp>
    </p:spTree>
    <p:extLst>
      <p:ext uri="{BB962C8B-B14F-4D97-AF65-F5344CB8AC3E}">
        <p14:creationId xmlns:p14="http://schemas.microsoft.com/office/powerpoint/2010/main" val="278833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4859394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1143602" y="307511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编写第一小节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562AB25-F920-474B-9B82-A239AC390E7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6848" y="47411"/>
            <a:ext cx="3404713" cy="629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95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4715839" y="707831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1100223" y="274042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使用音符变量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361F9AC-637A-46E5-9295-64D2EAC86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36" y="419692"/>
            <a:ext cx="2724304" cy="611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 descr="1-5">
            <a:extLst>
              <a:ext uri="{FF2B5EF4-FFF2-40B4-BE49-F238E27FC236}">
                <a16:creationId xmlns:a16="http://schemas.microsoft.com/office/drawing/2014/main" id="{23C630F9-934A-4221-BD1D-101A88F00A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01251" y="3622481"/>
            <a:ext cx="2533650" cy="14478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71E4D09-B17B-47F9-ABF0-DE601630AA3B}"/>
              </a:ext>
            </a:extLst>
          </p:cNvPr>
          <p:cNvGrpSpPr/>
          <p:nvPr/>
        </p:nvGrpSpPr>
        <p:grpSpPr>
          <a:xfrm>
            <a:off x="1897853" y="4013617"/>
            <a:ext cx="2162175" cy="514350"/>
            <a:chOff x="8521" y="542331"/>
            <a:chExt cx="3405" cy="81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04B3B67-9FF2-45C6-AB3C-CFFF4B50B262}"/>
                </a:ext>
              </a:extLst>
            </p:cNvPr>
            <p:cNvSpPr/>
            <p:nvPr/>
          </p:nvSpPr>
          <p:spPr>
            <a:xfrm>
              <a:off x="8521" y="542331"/>
              <a:ext cx="2370" cy="465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endParaRPr lang="zh-CN" altLang="en-US"/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F3363BC-2E45-41F9-BA90-D8A43B7352FA}"/>
                </a:ext>
              </a:extLst>
            </p:cNvPr>
            <p:cNvCxnSpPr/>
            <p:nvPr/>
          </p:nvCxnSpPr>
          <p:spPr>
            <a:xfrm flipH="1" flipV="1">
              <a:off x="10921" y="542691"/>
              <a:ext cx="1005" cy="45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7142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D0A1E2-815B-4128-8CB6-DDD2EA5353C5}"/>
              </a:ext>
            </a:extLst>
          </p:cNvPr>
          <p:cNvCxnSpPr/>
          <p:nvPr/>
        </p:nvCxnSpPr>
        <p:spPr>
          <a:xfrm flipH="1">
            <a:off x="4715839" y="707831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5FB939B-5900-43A2-A919-5D603A21AB02}"/>
              </a:ext>
            </a:extLst>
          </p:cNvPr>
          <p:cNvSpPr txBox="1"/>
          <p:nvPr/>
        </p:nvSpPr>
        <p:spPr>
          <a:xfrm>
            <a:off x="1041601" y="316739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让小车载歌载舞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5B92795-6939-4FD2-A293-A8B455341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78" y="551285"/>
            <a:ext cx="2867777" cy="59858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11E6ECA-7C1E-414E-BAF1-9F2EAE563263}"/>
              </a:ext>
            </a:extLst>
          </p:cNvPr>
          <p:cNvSpPr txBox="1"/>
          <p:nvPr/>
        </p:nvSpPr>
        <p:spPr>
          <a:xfrm>
            <a:off x="4817191" y="707831"/>
            <a:ext cx="244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向左前方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C5324B-DD56-44A8-ABDD-781C0A9F7C23}"/>
              </a:ext>
            </a:extLst>
          </p:cNvPr>
          <p:cNvSpPr txBox="1"/>
          <p:nvPr/>
        </p:nvSpPr>
        <p:spPr>
          <a:xfrm>
            <a:off x="4734889" y="1989235"/>
            <a:ext cx="244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u="sng" dirty="0"/>
              <a:t>1  2</a:t>
            </a:r>
            <a:endParaRPr lang="zh-CN" altLang="en-US" sz="3600" dirty="0">
              <a:solidFill>
                <a:prstClr val="black">
                  <a:lumMod val="65000"/>
                  <a:lumOff val="3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37CCA3-80A8-4932-A637-66549A2C914F}"/>
              </a:ext>
            </a:extLst>
          </p:cNvPr>
          <p:cNvSpPr txBox="1"/>
          <p:nvPr/>
        </p:nvSpPr>
        <p:spPr>
          <a:xfrm>
            <a:off x="4817190" y="3544208"/>
            <a:ext cx="244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向右前方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10841D0-DDE6-475C-907F-3CF819EF0114}"/>
              </a:ext>
            </a:extLst>
          </p:cNvPr>
          <p:cNvSpPr txBox="1"/>
          <p:nvPr/>
        </p:nvSpPr>
        <p:spPr>
          <a:xfrm>
            <a:off x="4715839" y="4976070"/>
            <a:ext cx="244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u="sng" dirty="0"/>
              <a:t>3  1</a:t>
            </a:r>
            <a:endParaRPr lang="zh-CN" altLang="en-US" sz="3600" dirty="0">
              <a:solidFill>
                <a:prstClr val="black">
                  <a:lumMod val="65000"/>
                  <a:lumOff val="3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0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277</Words>
  <Application>Microsoft Office PowerPoint</Application>
  <PresentationFormat>宽屏</PresentationFormat>
  <Paragraphs>38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黑体</vt:lpstr>
      <vt:lpstr>楷体</vt:lpstr>
      <vt:lpstr>微软雅黑</vt:lpstr>
      <vt:lpstr>Arial</vt:lpstr>
      <vt:lpstr>Calibri</vt:lpstr>
      <vt:lpstr>Calibri Light</vt:lpstr>
      <vt:lpstr>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862788511@qq.com</cp:lastModifiedBy>
  <cp:revision>173</cp:revision>
  <dcterms:created xsi:type="dcterms:W3CDTF">2015-05-05T08:02:00Z</dcterms:created>
  <dcterms:modified xsi:type="dcterms:W3CDTF">2020-03-03T07:53:08Z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