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348" r:id="rId3"/>
    <p:sldId id="263" r:id="rId4"/>
    <p:sldId id="258" r:id="rId5"/>
    <p:sldId id="293" r:id="rId6"/>
    <p:sldId id="295" r:id="rId7"/>
    <p:sldId id="297" r:id="rId8"/>
    <p:sldId id="298" r:id="rId9"/>
    <p:sldId id="296" r:id="rId10"/>
    <p:sldId id="299" r:id="rId11"/>
    <p:sldId id="300" r:id="rId12"/>
    <p:sldId id="288" r:id="rId13"/>
    <p:sldId id="349"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8833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2020/3/4/Wednesday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2020/3/4/Wednesday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p:cNvSpPr txBox="1"/>
          <p:nvPr/>
        </p:nvSpPr>
        <p:spPr>
          <a:xfrm>
            <a:off x="1300480" y="2023141"/>
            <a:ext cx="9093200" cy="769441"/>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基于</a:t>
            </a:r>
            <a:r>
              <a:rPr lang="en-US" altLang="zh-CN"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Scratch</a:t>
            </a: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的智能小车编程</a:t>
            </a:r>
          </a:p>
        </p:txBody>
      </p:sp>
      <p:pic>
        <p:nvPicPr>
          <p:cNvPr id="5" name="图片 4" descr="logo"/>
          <p:cNvPicPr>
            <a:picLocks noChangeAspect="1"/>
          </p:cNvPicPr>
          <p:nvPr/>
        </p:nvPicPr>
        <p:blipFill>
          <a:blip r:embed="rId3"/>
          <a:stretch>
            <a:fillRect/>
          </a:stretch>
        </p:blipFill>
        <p:spPr>
          <a:xfrm>
            <a:off x="4393623" y="4969611"/>
            <a:ext cx="3404753" cy="1269956"/>
          </a:xfrm>
          <a:prstGeom prst="rect">
            <a:avLst/>
          </a:prstGeom>
        </p:spPr>
      </p:pic>
      <p:sp>
        <p:nvSpPr>
          <p:cNvPr id="6" name="文本框 5"/>
          <p:cNvSpPr txBox="1"/>
          <p:nvPr/>
        </p:nvSpPr>
        <p:spPr>
          <a:xfrm>
            <a:off x="915670" y="2980027"/>
            <a:ext cx="10360217" cy="769441"/>
          </a:xfrm>
          <a:prstGeom prst="rect">
            <a:avLst/>
          </a:prstGeom>
          <a:noFill/>
        </p:spPr>
        <p:txBody>
          <a:bodyPr wrap="square" rtlCol="0">
            <a:spAutoFit/>
          </a:bodyPr>
          <a:lstStyle/>
          <a:p>
            <a:pPr algn="ctr"/>
            <a:r>
              <a:rPr lang="zh-CN" altLang="en-US" sz="44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黑体" panose="02010609060101010101" pitchFamily="49" charset="-122"/>
                <a:ea typeface="黑体" panose="02010609060101010101" pitchFamily="49" charset="-122"/>
              </a:rPr>
              <a:t>害羞的小车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尝试指令</a:t>
              </a:r>
            </a:p>
          </p:txBody>
        </p:sp>
      </p:grpSp>
      <p:cxnSp>
        <p:nvCxnSpPr>
          <p:cNvPr id="24" name="直接连接符 23"/>
          <p:cNvCxnSpPr/>
          <p:nvPr/>
        </p:nvCxnSpPr>
        <p:spPr>
          <a:xfrm flipH="1">
            <a:off x="5413292" y="1028700"/>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8602" y="2028274"/>
            <a:ext cx="3262432" cy="400110"/>
          </a:xfrm>
          <a:prstGeom prst="rect">
            <a:avLst/>
          </a:prstGeom>
          <a:noFill/>
        </p:spPr>
        <p:txBody>
          <a:bodyPr wrap="none" rtlCol="0">
            <a:spAutoFit/>
          </a:bodyPr>
          <a:lstStyle/>
          <a:p>
            <a:pPr algn="ctr"/>
            <a:r>
              <a:rPr lang="zh-CN" altLang="en-US" sz="2000" dirty="0">
                <a:ea typeface="方正水柱简体" pitchFamily="2" charset="-122"/>
              </a:rPr>
              <a:t>第三步：自然光照正常行驶</a:t>
            </a:r>
          </a:p>
        </p:txBody>
      </p:sp>
      <p:sp>
        <p:nvSpPr>
          <p:cNvPr id="12" name="文本框 11">
            <a:extLst>
              <a:ext uri="{FF2B5EF4-FFF2-40B4-BE49-F238E27FC236}">
                <a16:creationId xmlns:a16="http://schemas.microsoft.com/office/drawing/2014/main" id="{7B01AA90-CC4F-410D-B86C-1EF5B5729EA9}"/>
              </a:ext>
            </a:extLst>
          </p:cNvPr>
          <p:cNvSpPr txBox="1"/>
          <p:nvPr/>
        </p:nvSpPr>
        <p:spPr>
          <a:xfrm>
            <a:off x="6178841" y="2028274"/>
            <a:ext cx="4890082" cy="1590692"/>
          </a:xfrm>
          <a:prstGeom prst="rect">
            <a:avLst/>
          </a:prstGeom>
          <a:noFill/>
        </p:spPr>
        <p:txBody>
          <a:bodyPr wrap="square" rtlCol="0">
            <a:spAutoFit/>
          </a:bodyPr>
          <a:lstStyle/>
          <a:p>
            <a:pPr indent="266700" algn="just">
              <a:lnSpc>
                <a:spcPct val="125000"/>
              </a:lnSpc>
              <a:spcAft>
                <a:spcPts val="0"/>
              </a:spcAft>
            </a:pPr>
            <a:r>
              <a:rPr lang="zh-CN" altLang="en-US" sz="2000" kern="100" dirty="0">
                <a:latin typeface="Arial" panose="020B0604020202020204" pitchFamily="34" charset="0"/>
                <a:ea typeface="楷体" panose="02010609060101010101" pitchFamily="49" charset="-122"/>
                <a:cs typeface="楷体" panose="02010609060101010101" pitchFamily="49" charset="-122"/>
              </a:rPr>
              <a:t>要让智能小车在遇到强光时，加速行驶；在自然光照下，正常行驶；遇到黑暗环境时，停止行驶。流程图该如何调整？程序代码又该怎么修改？</a:t>
            </a:r>
            <a:endParaRPr lang="zh-CN" altLang="zh-CN" sz="2000" kern="100" dirty="0">
              <a:latin typeface="Arial" panose="020B0604020202020204" pitchFamily="34" charset="0"/>
              <a:cs typeface="Times New Roman" panose="02020603050405020304" pitchFamily="18" charset="0"/>
            </a:endParaRPr>
          </a:p>
        </p:txBody>
      </p:sp>
      <p:pic>
        <p:nvPicPr>
          <p:cNvPr id="10" name="图片 9">
            <a:extLst>
              <a:ext uri="{FF2B5EF4-FFF2-40B4-BE49-F238E27FC236}">
                <a16:creationId xmlns:a16="http://schemas.microsoft.com/office/drawing/2014/main" id="{1B15C87E-E4A8-4A88-AA0B-83E855BE5F9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23077" y="2867168"/>
            <a:ext cx="3110032" cy="3124898"/>
          </a:xfrm>
          <a:prstGeom prst="rect">
            <a:avLst/>
          </a:prstGeom>
          <a:noFill/>
          <a:ln>
            <a:noFill/>
          </a:ln>
        </p:spPr>
      </p:pic>
    </p:spTree>
    <p:extLst>
      <p:ext uri="{BB962C8B-B14F-4D97-AF65-F5344CB8AC3E}">
        <p14:creationId xmlns:p14="http://schemas.microsoft.com/office/powerpoint/2010/main" val="384177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581" y="281371"/>
            <a:ext cx="2657846" cy="971686"/>
            <a:chOff x="606969" y="381190"/>
            <a:chExt cx="2657846" cy="971686"/>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4" name="矩形 1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拓展与思考</a:t>
              </a:r>
            </a:p>
          </p:txBody>
        </p:sp>
      </p:grpSp>
      <p:sp>
        <p:nvSpPr>
          <p:cNvPr id="2" name="矩形 1">
            <a:extLst>
              <a:ext uri="{FF2B5EF4-FFF2-40B4-BE49-F238E27FC236}">
                <a16:creationId xmlns:a16="http://schemas.microsoft.com/office/drawing/2014/main" id="{39A0905D-3B1B-44B2-95F6-E4A7D82DA9A8}"/>
              </a:ext>
            </a:extLst>
          </p:cNvPr>
          <p:cNvSpPr/>
          <p:nvPr/>
        </p:nvSpPr>
        <p:spPr>
          <a:xfrm>
            <a:off x="7196562" y="2059209"/>
            <a:ext cx="4583321" cy="1793440"/>
          </a:xfrm>
          <a:prstGeom prst="rect">
            <a:avLst/>
          </a:prstGeom>
        </p:spPr>
        <p:txBody>
          <a:bodyPr wrap="square">
            <a:spAutoFit/>
          </a:bodyPr>
          <a:lstStyle/>
          <a:p>
            <a:pPr indent="457200">
              <a:lnSpc>
                <a:spcPct val="125000"/>
              </a:lnSpc>
            </a:pPr>
            <a:r>
              <a:rPr lang="zh-CN" altLang="en-US" kern="100" dirty="0">
                <a:ea typeface="楷体" panose="02010609060101010101" pitchFamily="49" charset="-122"/>
                <a:cs typeface="楷体" panose="02010609060101010101" pitchFamily="49" charset="-122"/>
              </a:rPr>
              <a:t>通过分析表格中的数值，我发现，声音越响，测得的值越</a:t>
            </a:r>
            <a:r>
              <a:rPr lang="en-US" altLang="zh-CN" kern="100" dirty="0">
                <a:ea typeface="楷体" panose="02010609060101010101" pitchFamily="49" charset="-122"/>
                <a:cs typeface="楷体" panose="02010609060101010101" pitchFamily="49" charset="-122"/>
              </a:rPr>
              <a:t>_____</a:t>
            </a:r>
            <a:r>
              <a:rPr lang="zh-CN" altLang="en-US" kern="100" dirty="0">
                <a:ea typeface="楷体" panose="02010609060101010101" pitchFamily="49" charset="-122"/>
                <a:cs typeface="楷体" panose="02010609060101010101" pitchFamily="49" charset="-122"/>
              </a:rPr>
              <a:t>，声音越轻，测得的值越</a:t>
            </a:r>
            <a:r>
              <a:rPr lang="en-US" altLang="zh-CN" kern="100" dirty="0">
                <a:ea typeface="楷体" panose="02010609060101010101" pitchFamily="49" charset="-122"/>
                <a:cs typeface="楷体" panose="02010609060101010101" pitchFamily="49" charset="-122"/>
              </a:rPr>
              <a:t>____</a:t>
            </a:r>
            <a:r>
              <a:rPr lang="zh-CN" altLang="en-US" kern="100" dirty="0">
                <a:ea typeface="楷体" panose="02010609060101010101" pitchFamily="49" charset="-122"/>
                <a:cs typeface="楷体" panose="02010609060101010101" pitchFamily="49" charset="-122"/>
              </a:rPr>
              <a:t>；我认为声音传感器的取值范围应在</a:t>
            </a:r>
            <a:r>
              <a:rPr lang="en-US" altLang="zh-CN" kern="100" dirty="0">
                <a:ea typeface="楷体" panose="02010609060101010101" pitchFamily="49" charset="-122"/>
                <a:cs typeface="楷体" panose="02010609060101010101" pitchFamily="49" charset="-122"/>
              </a:rPr>
              <a:t>____</a:t>
            </a:r>
            <a:r>
              <a:rPr lang="zh-CN" altLang="en-US" kern="100" dirty="0">
                <a:ea typeface="楷体" panose="02010609060101010101" pitchFamily="49" charset="-122"/>
                <a:cs typeface="楷体" panose="02010609060101010101" pitchFamily="49" charset="-122"/>
              </a:rPr>
              <a:t>至</a:t>
            </a:r>
            <a:r>
              <a:rPr lang="en-US" altLang="zh-CN" kern="100" dirty="0">
                <a:ea typeface="楷体" panose="02010609060101010101" pitchFamily="49" charset="-122"/>
                <a:cs typeface="楷体" panose="02010609060101010101" pitchFamily="49" charset="-122"/>
              </a:rPr>
              <a:t>_____</a:t>
            </a:r>
            <a:r>
              <a:rPr lang="zh-CN" altLang="en-US" kern="100" dirty="0">
                <a:ea typeface="楷体" panose="02010609060101010101" pitchFamily="49" charset="-122"/>
                <a:cs typeface="楷体" panose="02010609060101010101" pitchFamily="49" charset="-122"/>
              </a:rPr>
              <a:t>之间；目前环境下，声音响度的临界值取</a:t>
            </a:r>
            <a:r>
              <a:rPr lang="en-US" altLang="zh-CN" kern="100" dirty="0">
                <a:ea typeface="楷体" panose="02010609060101010101" pitchFamily="49" charset="-122"/>
                <a:cs typeface="楷体" panose="02010609060101010101" pitchFamily="49" charset="-122"/>
              </a:rPr>
              <a:t>________</a:t>
            </a:r>
            <a:r>
              <a:rPr lang="zh-CN" altLang="en-US" kern="100" dirty="0">
                <a:ea typeface="楷体" panose="02010609060101010101" pitchFamily="49" charset="-122"/>
                <a:cs typeface="楷体" panose="02010609060101010101" pitchFamily="49" charset="-122"/>
              </a:rPr>
              <a:t>最为合适。</a:t>
            </a:r>
            <a:endParaRPr lang="zh-CN" altLang="en-US" dirty="0"/>
          </a:p>
        </p:txBody>
      </p:sp>
      <p:cxnSp>
        <p:nvCxnSpPr>
          <p:cNvPr id="7" name="直接连接符 6">
            <a:extLst>
              <a:ext uri="{FF2B5EF4-FFF2-40B4-BE49-F238E27FC236}">
                <a16:creationId xmlns:a16="http://schemas.microsoft.com/office/drawing/2014/main" id="{5603BD15-F42F-4363-917A-9125F48317C4}"/>
              </a:ext>
            </a:extLst>
          </p:cNvPr>
          <p:cNvCxnSpPr/>
          <p:nvPr/>
        </p:nvCxnSpPr>
        <p:spPr>
          <a:xfrm flipH="1">
            <a:off x="6931699" y="1028700"/>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EFE385D5-89E9-4123-98D8-122EED130830}"/>
              </a:ext>
            </a:extLst>
          </p:cNvPr>
          <p:cNvSpPr/>
          <p:nvPr/>
        </p:nvSpPr>
        <p:spPr>
          <a:xfrm>
            <a:off x="770311" y="1792876"/>
            <a:ext cx="5737806" cy="1200329"/>
          </a:xfrm>
          <a:prstGeom prst="rect">
            <a:avLst/>
          </a:prstGeom>
        </p:spPr>
        <p:txBody>
          <a:bodyPr wrap="square">
            <a:spAutoFit/>
          </a:bodyPr>
          <a:lstStyle/>
          <a:p>
            <a:r>
              <a:rPr lang="zh-CN" altLang="zh-CN" kern="100" dirty="0">
                <a:ea typeface="楷体" panose="02010609060101010101" pitchFamily="49" charset="-122"/>
                <a:cs typeface="楷体" panose="02010609060101010101" pitchFamily="49" charset="-122"/>
              </a:rPr>
              <a:t>把</a:t>
            </a:r>
            <a:r>
              <a:rPr lang="zh-CN" altLang="zh-CN" kern="100" dirty="0">
                <a:ea typeface="楷体" panose="02010609060101010101" pitchFamily="49" charset="-122"/>
              </a:rPr>
              <a:t>声音传感器连接到</a:t>
            </a:r>
            <a:r>
              <a:rPr lang="en-US" altLang="zh-CN" kern="100" dirty="0">
                <a:ea typeface="楷体" panose="02010609060101010101" pitchFamily="49" charset="-122"/>
              </a:rPr>
              <a:t>A1</a:t>
            </a:r>
            <a:r>
              <a:rPr lang="zh-CN" altLang="zh-CN" kern="100" dirty="0">
                <a:ea typeface="楷体" panose="02010609060101010101" pitchFamily="49" charset="-122"/>
              </a:rPr>
              <a:t>端口，将“读模拟口”指令中的参数修改为</a:t>
            </a:r>
            <a:r>
              <a:rPr lang="en-US" altLang="zh-CN" kern="100" dirty="0">
                <a:ea typeface="楷体" panose="02010609060101010101" pitchFamily="49" charset="-122"/>
              </a:rPr>
              <a:t>A1</a:t>
            </a:r>
            <a:r>
              <a:rPr lang="zh-CN" altLang="zh-CN" kern="100" dirty="0">
                <a:ea typeface="楷体" panose="02010609060101010101" pitchFamily="49" charset="-122"/>
              </a:rPr>
              <a:t>，重新编译下载程序到智能小车中运行，检测不同环境下的声音响度值，并记录到如图所示的表格中。</a:t>
            </a:r>
            <a:endParaRPr lang="zh-CN" altLang="en-US" kern="100" dirty="0">
              <a:ea typeface="楷体" panose="02010609060101010101" pitchFamily="49" charset="-122"/>
            </a:endParaRPr>
          </a:p>
        </p:txBody>
      </p:sp>
      <p:graphicFrame>
        <p:nvGraphicFramePr>
          <p:cNvPr id="5" name="表格 4">
            <a:extLst>
              <a:ext uri="{FF2B5EF4-FFF2-40B4-BE49-F238E27FC236}">
                <a16:creationId xmlns:a16="http://schemas.microsoft.com/office/drawing/2014/main" id="{6DF6F8BA-0910-46DE-A577-8DBBFD66373D}"/>
              </a:ext>
            </a:extLst>
          </p:cNvPr>
          <p:cNvGraphicFramePr>
            <a:graphicFrameLocks noGrp="1"/>
          </p:cNvGraphicFramePr>
          <p:nvPr>
            <p:extLst>
              <p:ext uri="{D42A27DB-BD31-4B8C-83A1-F6EECF244321}">
                <p14:modId xmlns:p14="http://schemas.microsoft.com/office/powerpoint/2010/main" val="3880254464"/>
              </p:ext>
            </p:extLst>
          </p:nvPr>
        </p:nvGraphicFramePr>
        <p:xfrm>
          <a:off x="874727" y="3665988"/>
          <a:ext cx="5538140" cy="2139192"/>
        </p:xfrm>
        <a:graphic>
          <a:graphicData uri="http://schemas.openxmlformats.org/drawingml/2006/table">
            <a:tbl>
              <a:tblPr firstRow="1" firstCol="1" bandRow="1"/>
              <a:tblGrid>
                <a:gridCol w="2739359">
                  <a:extLst>
                    <a:ext uri="{9D8B030D-6E8A-4147-A177-3AD203B41FA5}">
                      <a16:colId xmlns:a16="http://schemas.microsoft.com/office/drawing/2014/main" val="1844045404"/>
                    </a:ext>
                  </a:extLst>
                </a:gridCol>
                <a:gridCol w="2798781">
                  <a:extLst>
                    <a:ext uri="{9D8B030D-6E8A-4147-A177-3AD203B41FA5}">
                      <a16:colId xmlns:a16="http://schemas.microsoft.com/office/drawing/2014/main" val="1862818992"/>
                    </a:ext>
                  </a:extLst>
                </a:gridCol>
              </a:tblGrid>
              <a:tr h="425132">
                <a:tc>
                  <a:txBody>
                    <a:bodyPr/>
                    <a:lstStyle/>
                    <a:p>
                      <a:pPr algn="ctr">
                        <a:lnSpc>
                          <a:spcPct val="125000"/>
                        </a:lnSpc>
                        <a:spcAft>
                          <a:spcPts val="0"/>
                        </a:spcAft>
                      </a:pPr>
                      <a:r>
                        <a:rPr lang="zh-CN" sz="1400" b="1" kern="100">
                          <a:effectLst/>
                          <a:latin typeface="Arial" panose="020B0604020202020204" pitchFamily="34" charset="0"/>
                          <a:ea typeface="仿宋" panose="02010609060101010101" pitchFamily="49" charset="-122"/>
                          <a:cs typeface="Arial" panose="020B0604020202020204" pitchFamily="34" charset="0"/>
                        </a:rPr>
                        <a:t>环境状态</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1400" b="1" kern="100">
                          <a:effectLst/>
                          <a:latin typeface="Arial" panose="020B0604020202020204" pitchFamily="34" charset="0"/>
                          <a:ea typeface="仿宋" panose="02010609060101010101" pitchFamily="49" charset="-122"/>
                          <a:cs typeface="Arial" panose="020B0604020202020204" pitchFamily="34" charset="0"/>
                        </a:rPr>
                        <a:t>响度值</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0167061"/>
                  </a:ext>
                </a:extLst>
              </a:tr>
              <a:tr h="428515">
                <a:tc>
                  <a:txBody>
                    <a:bodyPr/>
                    <a:lstStyle/>
                    <a:p>
                      <a:pPr algn="ctr">
                        <a:lnSpc>
                          <a:spcPct val="125000"/>
                        </a:lnSpc>
                        <a:spcAft>
                          <a:spcPts val="0"/>
                        </a:spcAft>
                      </a:pPr>
                      <a:r>
                        <a:rPr lang="zh-CN" sz="1400" kern="100">
                          <a:effectLst/>
                          <a:latin typeface="Arial" panose="020B0604020202020204" pitchFamily="34" charset="0"/>
                          <a:ea typeface="仿宋" panose="02010609060101010101" pitchFamily="49" charset="-122"/>
                          <a:cs typeface="Arial" panose="020B0604020202020204" pitchFamily="34" charset="0"/>
                        </a:rPr>
                        <a:t>安静的室内</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400" kern="100">
                          <a:effectLst/>
                          <a:latin typeface="Arial" panose="020B0604020202020204" pitchFamily="34" charset="0"/>
                          <a:ea typeface="仿宋" panose="02010609060101010101" pitchFamily="49" charset="-122"/>
                          <a:cs typeface="Arial" panose="020B0604020202020204" pitchFamily="34" charset="0"/>
                        </a:rPr>
                        <a:t> </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798704"/>
                  </a:ext>
                </a:extLst>
              </a:tr>
              <a:tr h="428515">
                <a:tc>
                  <a:txBody>
                    <a:bodyPr/>
                    <a:lstStyle/>
                    <a:p>
                      <a:pPr algn="ctr">
                        <a:lnSpc>
                          <a:spcPct val="125000"/>
                        </a:lnSpc>
                        <a:spcAft>
                          <a:spcPts val="0"/>
                        </a:spcAft>
                      </a:pPr>
                      <a:r>
                        <a:rPr lang="zh-CN" sz="1400" kern="100">
                          <a:effectLst/>
                          <a:latin typeface="Arial" panose="020B0604020202020204" pitchFamily="34" charset="0"/>
                          <a:ea typeface="仿宋" panose="02010609060101010101" pitchFamily="49" charset="-122"/>
                          <a:cs typeface="Arial" panose="020B0604020202020204" pitchFamily="34" charset="0"/>
                        </a:rPr>
                        <a:t>对着小车大声讲话</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400" kern="100">
                          <a:effectLst/>
                          <a:latin typeface="Arial" panose="020B0604020202020204" pitchFamily="34" charset="0"/>
                          <a:ea typeface="仿宋" panose="02010609060101010101" pitchFamily="49" charset="-122"/>
                          <a:cs typeface="Arial" panose="020B0604020202020204" pitchFamily="34" charset="0"/>
                        </a:rPr>
                        <a:t> </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142871"/>
                  </a:ext>
                </a:extLst>
              </a:tr>
              <a:tr h="428515">
                <a:tc>
                  <a:txBody>
                    <a:bodyPr/>
                    <a:lstStyle/>
                    <a:p>
                      <a:pPr algn="ctr">
                        <a:lnSpc>
                          <a:spcPct val="125000"/>
                        </a:lnSpc>
                        <a:spcAft>
                          <a:spcPts val="0"/>
                        </a:spcAft>
                      </a:pPr>
                      <a:r>
                        <a:rPr lang="en-US" sz="1400" kern="100">
                          <a:effectLst/>
                          <a:latin typeface="Arial" panose="020B0604020202020204" pitchFamily="34" charset="0"/>
                          <a:ea typeface="仿宋" panose="02010609060101010101" pitchFamily="49" charset="-122"/>
                          <a:cs typeface="Arial" panose="020B0604020202020204" pitchFamily="34" charset="0"/>
                        </a:rPr>
                        <a:t> </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400" kern="100">
                          <a:effectLst/>
                          <a:latin typeface="Arial" panose="020B0604020202020204" pitchFamily="34" charset="0"/>
                          <a:ea typeface="仿宋" panose="02010609060101010101" pitchFamily="49" charset="-122"/>
                          <a:cs typeface="Arial" panose="020B0604020202020204" pitchFamily="34" charset="0"/>
                        </a:rPr>
                        <a:t>≈ 0</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313876"/>
                  </a:ext>
                </a:extLst>
              </a:tr>
              <a:tr h="428515">
                <a:tc>
                  <a:txBody>
                    <a:bodyPr/>
                    <a:lstStyle/>
                    <a:p>
                      <a:pPr algn="ctr">
                        <a:lnSpc>
                          <a:spcPct val="125000"/>
                        </a:lnSpc>
                        <a:spcAft>
                          <a:spcPts val="0"/>
                        </a:spcAft>
                      </a:pPr>
                      <a:r>
                        <a:rPr lang="en-US" sz="1400" kern="100">
                          <a:effectLst/>
                          <a:latin typeface="Arial" panose="020B0604020202020204" pitchFamily="34" charset="0"/>
                          <a:ea typeface="仿宋" panose="02010609060101010101" pitchFamily="49" charset="-122"/>
                          <a:cs typeface="Arial" panose="020B0604020202020204" pitchFamily="34" charset="0"/>
                        </a:rPr>
                        <a:t> </a:t>
                      </a:r>
                      <a:endParaRPr lang="zh-CN" sz="1400" kern="10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400" kern="100" dirty="0">
                          <a:effectLst/>
                          <a:latin typeface="Arial" panose="020B0604020202020204" pitchFamily="34" charset="0"/>
                          <a:ea typeface="仿宋" panose="02010609060101010101" pitchFamily="49" charset="-122"/>
                          <a:cs typeface="Arial" panose="020B0604020202020204" pitchFamily="34" charset="0"/>
                        </a:rPr>
                        <a:t>≈ 4095</a:t>
                      </a:r>
                      <a:endParaRPr lang="zh-CN" sz="1400" kern="100" dirty="0">
                        <a:effectLst/>
                        <a:latin typeface="Arial" panose="020B0604020202020204" pitchFamily="34" charset="0"/>
                        <a:ea typeface="宋体" panose="02010600030101010101" pitchFamily="2" charset="-122"/>
                        <a:cs typeface="Times New Roman" panose="02020603050405020304" pitchFamily="18" charset="0"/>
                      </a:endParaRPr>
                    </a:p>
                  </a:txBody>
                  <a:tcPr marL="91402" marR="91402"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671060"/>
                  </a:ext>
                </a:extLst>
              </a:tr>
            </a:tbl>
          </a:graphicData>
        </a:graphic>
      </p:graphicFrame>
    </p:spTree>
    <p:extLst>
      <p:ext uri="{BB962C8B-B14F-4D97-AF65-F5344CB8AC3E}">
        <p14:creationId xmlns:p14="http://schemas.microsoft.com/office/powerpoint/2010/main" val="1837463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拓展与思考</a:t>
              </a:r>
            </a:p>
          </p:txBody>
        </p:sp>
      </p:grpSp>
      <p:sp>
        <p:nvSpPr>
          <p:cNvPr id="25" name="文本框 24"/>
          <p:cNvSpPr txBox="1"/>
          <p:nvPr/>
        </p:nvSpPr>
        <p:spPr>
          <a:xfrm>
            <a:off x="1610687" y="2407314"/>
            <a:ext cx="8816828" cy="1139414"/>
          </a:xfrm>
          <a:prstGeom prst="rect">
            <a:avLst/>
          </a:prstGeom>
          <a:noFill/>
        </p:spPr>
        <p:txBody>
          <a:bodyPr wrap="square" rtlCol="0">
            <a:spAutoFit/>
          </a:bodyPr>
          <a:lstStyle/>
          <a:p>
            <a:pPr algn="just">
              <a:lnSpc>
                <a:spcPct val="125000"/>
              </a:lnSpc>
              <a:spcAft>
                <a:spcPts val="0"/>
              </a:spcAft>
            </a:pPr>
            <a:r>
              <a:rPr lang="zh-CN" altLang="zh-CN" sz="2000" kern="100" dirty="0">
                <a:latin typeface="Arial" panose="020B0604020202020204" pitchFamily="34" charset="0"/>
                <a:cs typeface="Arial" panose="020B0604020202020204" pitchFamily="34" charset="0"/>
              </a:rPr>
              <a:t> </a:t>
            </a:r>
            <a:r>
              <a:rPr lang="zh-CN" altLang="zh-CN" kern="100" dirty="0">
                <a:ea typeface="楷体" panose="02010609060101010101" pitchFamily="49" charset="-122"/>
              </a:rPr>
              <a:t>综合运用本课所学知识，设计一辆敏捷的智能小车：当遇到强光时，智能小车加速前行，并亮起双跳灯；在自然光照下，如果检测到响声，智能小车就停止行驶，否则以正常速度前行。</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3" name="文本框 2"/>
          <p:cNvSpPr txBox="1"/>
          <p:nvPr/>
        </p:nvSpPr>
        <p:spPr>
          <a:xfrm>
            <a:off x="1300480" y="2367089"/>
            <a:ext cx="90932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4400" b="1" i="0" u="none" strike="noStrike" kern="1200" cap="none" spc="0" normalizeH="0" baseline="0" noProof="0" dirty="0">
                <a:ln>
                  <a:noFill/>
                </a:ln>
                <a:pattFill prst="dkUpDiag">
                  <a:fgClr>
                    <a:prstClr val="white">
                      <a:lumMod val="50000"/>
                    </a:prstClr>
                  </a:fgClr>
                  <a:bgClr>
                    <a:prstClr val="black">
                      <a:lumMod val="75000"/>
                      <a:lumOff val="25000"/>
                    </a:prstClr>
                  </a:bgClr>
                </a:pattFill>
                <a:effectLst>
                  <a:outerShdw blurRad="38100" dist="19050" dir="2700000" algn="tl" rotWithShape="0">
                    <a:prstClr val="black">
                      <a:lumMod val="50000"/>
                      <a:alpha val="40000"/>
                    </a:prstClr>
                  </a:outerShdw>
                </a:effectLst>
                <a:uLnTx/>
                <a:uFillTx/>
                <a:latin typeface="黑体" panose="02010609060101010101" pitchFamily="49" charset="-122"/>
                <a:ea typeface="黑体" panose="02010609060101010101" pitchFamily="49" charset="-122"/>
                <a:cs typeface="+mn-cs"/>
              </a:rPr>
              <a:t>谢谢观看</a:t>
            </a:r>
          </a:p>
        </p:txBody>
      </p:sp>
      <p:pic>
        <p:nvPicPr>
          <p:cNvPr id="5" name="图片 4" descr="logo"/>
          <p:cNvPicPr>
            <a:picLocks noChangeAspect="1"/>
          </p:cNvPicPr>
          <p:nvPr/>
        </p:nvPicPr>
        <p:blipFill>
          <a:blip r:embed="rId3"/>
          <a:stretch>
            <a:fillRect/>
          </a:stretch>
        </p:blipFill>
        <p:spPr>
          <a:xfrm>
            <a:off x="4393623" y="4969611"/>
            <a:ext cx="3404753" cy="1269956"/>
          </a:xfrm>
          <a:prstGeom prst="rect">
            <a:avLst/>
          </a:prstGeom>
        </p:spPr>
      </p:pic>
    </p:spTree>
    <p:extLst>
      <p:ext uri="{BB962C8B-B14F-4D97-AF65-F5344CB8AC3E}">
        <p14:creationId xmlns:p14="http://schemas.microsoft.com/office/powerpoint/2010/main" val="1651336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t="-9000" b="-9000"/>
          </a:stretch>
        </a:blipFill>
        <a:effectLst/>
      </p:bgPr>
    </p:bg>
    <p:spTree>
      <p:nvGrpSpPr>
        <p:cNvPr id="1" name=""/>
        <p:cNvGrpSpPr/>
        <p:nvPr/>
      </p:nvGrpSpPr>
      <p:grpSpPr>
        <a:xfrm>
          <a:off x="0" y="0"/>
          <a:ext cx="0" cy="0"/>
          <a:chOff x="0" y="0"/>
          <a:chExt cx="0" cy="0"/>
        </a:xfrm>
      </p:grpSpPr>
      <p:sp>
        <p:nvSpPr>
          <p:cNvPr id="2" name="矩形 1"/>
          <p:cNvSpPr/>
          <p:nvPr/>
        </p:nvSpPr>
        <p:spPr>
          <a:xfrm>
            <a:off x="-1" y="0"/>
            <a:ext cx="12192000" cy="6858000"/>
          </a:xfrm>
          <a:prstGeom prst="rect">
            <a:avLst/>
          </a:prstGeom>
          <a:solidFill>
            <a:srgbClr val="F2F2F2">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p:nvSpPr>
        <p:spPr>
          <a:xfrm>
            <a:off x="1249959" y="578840"/>
            <a:ext cx="182614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课程思路</a:t>
            </a:r>
          </a:p>
        </p:txBody>
      </p:sp>
      <p:sp>
        <p:nvSpPr>
          <p:cNvPr id="8" name="文本框 7"/>
          <p:cNvSpPr txBox="1"/>
          <p:nvPr/>
        </p:nvSpPr>
        <p:spPr>
          <a:xfrm>
            <a:off x="2031533" y="1821809"/>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一、情景描述</a:t>
            </a:r>
          </a:p>
        </p:txBody>
      </p:sp>
      <p:sp>
        <p:nvSpPr>
          <p:cNvPr id="9" name="文本框 8"/>
          <p:cNvSpPr txBox="1"/>
          <p:nvPr/>
        </p:nvSpPr>
        <p:spPr>
          <a:xfrm>
            <a:off x="6906581" y="1841382"/>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二、知识与概念</a:t>
            </a:r>
          </a:p>
        </p:txBody>
      </p:sp>
      <p:sp>
        <p:nvSpPr>
          <p:cNvPr id="10" name="文本框 9"/>
          <p:cNvSpPr txBox="1"/>
          <p:nvPr/>
        </p:nvSpPr>
        <p:spPr>
          <a:xfrm>
            <a:off x="2031533" y="3449443"/>
            <a:ext cx="2646878"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三、作品制作</a:t>
            </a:r>
          </a:p>
        </p:txBody>
      </p:sp>
      <p:sp>
        <p:nvSpPr>
          <p:cNvPr id="11" name="文本框 10"/>
          <p:cNvSpPr txBox="1"/>
          <p:nvPr/>
        </p:nvSpPr>
        <p:spPr>
          <a:xfrm>
            <a:off x="3560156" y="4264216"/>
            <a:ext cx="3390672" cy="1015663"/>
          </a:xfrm>
          <a:prstGeom prst="rect">
            <a:avLst/>
          </a:prstGeom>
          <a:noFill/>
        </p:spPr>
        <p:txBody>
          <a:bodyPr wrap="none" rtlCol="0">
            <a:spAutoFit/>
          </a:bodyPr>
          <a:lstStyle/>
          <a:p>
            <a:pPr lvl="0">
              <a:defRPr/>
            </a:pPr>
            <a:r>
              <a:rPr lang="zh-CN" altLang="en-US" sz="2000" dirty="0">
                <a:solidFill>
                  <a:prstClr val="black"/>
                </a:solidFill>
                <a:latin typeface="黑体" panose="02010609060101010101" pitchFamily="49" charset="-122"/>
                <a:ea typeface="黑体" panose="02010609060101010101" pitchFamily="49" charset="-122"/>
              </a:rPr>
              <a:t>第一步：测一测临界值</a:t>
            </a:r>
            <a:endParaRPr lang="en-US" altLang="zh-CN" sz="2000" dirty="0">
              <a:solidFill>
                <a:prstClr val="black"/>
              </a:solidFill>
              <a:latin typeface="黑体" panose="02010609060101010101" pitchFamily="49" charset="-122"/>
              <a:ea typeface="黑体" panose="02010609060101010101" pitchFamily="49" charset="-122"/>
            </a:endParaRPr>
          </a:p>
          <a:p>
            <a:pPr lvl="0">
              <a:defRPr/>
            </a:pPr>
            <a:r>
              <a:rPr lang="zh-CN" altLang="en-US" sz="2000" dirty="0">
                <a:solidFill>
                  <a:prstClr val="black"/>
                </a:solidFill>
                <a:latin typeface="黑体" panose="02010609060101010101" pitchFamily="49" charset="-122"/>
                <a:ea typeface="黑体" panose="02010609060101010101" pitchFamily="49" charset="-122"/>
              </a:rPr>
              <a:t>第二步：测到强光加速行驶 </a:t>
            </a:r>
            <a:endParaRPr lang="en-US" altLang="zh-CN" sz="2000" dirty="0">
              <a:solidFill>
                <a:prstClr val="black"/>
              </a:solidFill>
              <a:latin typeface="黑体" panose="02010609060101010101" pitchFamily="49" charset="-122"/>
              <a:ea typeface="黑体" panose="02010609060101010101" pitchFamily="49" charset="-122"/>
            </a:endParaRPr>
          </a:p>
          <a:p>
            <a:pPr lvl="0">
              <a:defRPr/>
            </a:pPr>
            <a:r>
              <a:rPr lang="zh-CN" altLang="en-US" sz="2000" dirty="0">
                <a:solidFill>
                  <a:prstClr val="black"/>
                </a:solidFill>
                <a:latin typeface="黑体" panose="02010609060101010101" pitchFamily="49" charset="-122"/>
                <a:ea typeface="黑体" panose="02010609060101010101" pitchFamily="49" charset="-122"/>
              </a:rPr>
              <a:t>第三步：自然光照正常行驶</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
        <p:nvSpPr>
          <p:cNvPr id="12" name="文本框 11"/>
          <p:cNvSpPr txBox="1"/>
          <p:nvPr/>
        </p:nvSpPr>
        <p:spPr>
          <a:xfrm>
            <a:off x="6989426" y="3553265"/>
            <a:ext cx="305724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四、拓展与思考</a:t>
            </a:r>
          </a:p>
        </p:txBody>
      </p:sp>
      <p:sp>
        <p:nvSpPr>
          <p:cNvPr id="13" name="文本框 12"/>
          <p:cNvSpPr txBox="1"/>
          <p:nvPr/>
        </p:nvSpPr>
        <p:spPr>
          <a:xfrm>
            <a:off x="7573897" y="2514379"/>
            <a:ext cx="454483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rPr>
              <a:t>了解光线传感器、声音传感器、数码管</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000" dirty="0">
                <a:solidFill>
                  <a:prstClr val="black"/>
                </a:solidFill>
                <a:latin typeface="黑体" panose="02010609060101010101" pitchFamily="49" charset="-122"/>
                <a:ea typeface="黑体" panose="02010609060101010101" pitchFamily="49" charset="-122"/>
              </a:rPr>
              <a:t>学习相关的指令</a:t>
            </a:r>
            <a:endParaRPr kumimoji="0" lang="en-US" altLang="zh-CN" sz="2000" b="0" i="0" u="none" strike="noStrike" kern="1200" cap="none" spc="0" normalizeH="0" baseline="0" noProof="0" dirty="0">
              <a:ln>
                <a:noFill/>
              </a:ln>
              <a:solidFill>
                <a:prstClr val="black"/>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521244" y="343090"/>
            <a:ext cx="2657846" cy="971686"/>
            <a:chOff x="606969" y="381190"/>
            <a:chExt cx="2657846" cy="971686"/>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5" name="矩形 4"/>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168" y="691217"/>
              <a:ext cx="476316" cy="447737"/>
            </a:xfrm>
            <a:prstGeom prst="rect">
              <a:avLst/>
            </a:prstGeom>
          </p:spPr>
        </p:pic>
        <p:sp>
          <p:nvSpPr>
            <p:cNvPr id="12" name="文本框 11"/>
            <p:cNvSpPr txBox="1"/>
            <p:nvPr/>
          </p:nvSpPr>
          <p:spPr>
            <a:xfrm>
              <a:off x="1462166" y="685893"/>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情境描述</a:t>
              </a:r>
            </a:p>
          </p:txBody>
        </p:sp>
      </p:grpSp>
      <p:sp>
        <p:nvSpPr>
          <p:cNvPr id="17" name="文本框 16"/>
          <p:cNvSpPr txBox="1"/>
          <p:nvPr/>
        </p:nvSpPr>
        <p:spPr>
          <a:xfrm>
            <a:off x="697900" y="1826301"/>
            <a:ext cx="10920851" cy="1100751"/>
          </a:xfrm>
          <a:prstGeom prst="rect">
            <a:avLst/>
          </a:prstGeom>
          <a:noFill/>
        </p:spPr>
        <p:txBody>
          <a:bodyPr wrap="square" rtlCol="0">
            <a:spAutoFit/>
          </a:bodyPr>
          <a:lstStyle/>
          <a:p>
            <a:pPr lvl="0" indent="457200">
              <a:lnSpc>
                <a:spcPct val="200000"/>
              </a:lnSpc>
            </a:pPr>
            <a:r>
              <a:rPr lang="zh-CN" altLang="en-US" dirty="0">
                <a:latin typeface="楷体" panose="02010609060101010101" pitchFamily="49" charset="-122"/>
                <a:ea typeface="楷体" panose="02010609060101010101" pitchFamily="49" charset="-122"/>
                <a:sym typeface="+mn-ea"/>
              </a:rPr>
              <a:t>行驶在路上的智能小车，突然遇到强光照射或者大声喝令时，会作出什么反应呢？本节课，就让我们一起来探索，设计一辆害羞的智能小车。</a:t>
            </a:r>
          </a:p>
        </p:txBody>
      </p:sp>
      <p:pic>
        <p:nvPicPr>
          <p:cNvPr id="11" name="图片 10" descr="图片">
            <a:extLst>
              <a:ext uri="{FF2B5EF4-FFF2-40B4-BE49-F238E27FC236}">
                <a16:creationId xmlns:a16="http://schemas.microsoft.com/office/drawing/2014/main" id="{AC8292F9-AA72-46DC-B09A-F7D9B21887A0}"/>
              </a:ext>
            </a:extLst>
          </p:cNvPr>
          <p:cNvPicPr/>
          <p:nvPr/>
        </p:nvPicPr>
        <p:blipFill>
          <a:blip r:embed="rId4"/>
          <a:stretch>
            <a:fillRect/>
          </a:stretch>
        </p:blipFill>
        <p:spPr>
          <a:xfrm>
            <a:off x="3527303" y="3438577"/>
            <a:ext cx="4767065" cy="22161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581" y="281371"/>
            <a:ext cx="2657846" cy="971686"/>
            <a:chOff x="606969" y="381190"/>
            <a:chExt cx="2657846" cy="971686"/>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4" name="矩形 1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知识与概念</a:t>
              </a:r>
            </a:p>
          </p:txBody>
        </p:sp>
      </p:grpSp>
      <p:sp>
        <p:nvSpPr>
          <p:cNvPr id="8" name="矩形 7">
            <a:extLst>
              <a:ext uri="{FF2B5EF4-FFF2-40B4-BE49-F238E27FC236}">
                <a16:creationId xmlns:a16="http://schemas.microsoft.com/office/drawing/2014/main" id="{19FDE3AD-DE2B-4F28-AE81-E11B06F20C8A}"/>
              </a:ext>
            </a:extLst>
          </p:cNvPr>
          <p:cNvSpPr/>
          <p:nvPr/>
        </p:nvSpPr>
        <p:spPr>
          <a:xfrm>
            <a:off x="418581" y="3743008"/>
            <a:ext cx="3745045" cy="2814681"/>
          </a:xfrm>
          <a:prstGeom prst="rect">
            <a:avLst/>
          </a:prstGeom>
        </p:spPr>
        <p:txBody>
          <a:bodyPr wrap="square">
            <a:spAutoFit/>
          </a:bodyPr>
          <a:lstStyle/>
          <a:p>
            <a:pPr algn="ctr">
              <a:lnSpc>
                <a:spcPct val="125000"/>
              </a:lnSpc>
            </a:pPr>
            <a:r>
              <a:rPr lang="zh-CN" altLang="en-US" dirty="0">
                <a:latin typeface="楷体" panose="02010609060101010101" pitchFamily="49" charset="-122"/>
                <a:ea typeface="楷体" panose="02010609060101010101" pitchFamily="49" charset="-122"/>
              </a:rPr>
              <a:t>光线传感器：	</a:t>
            </a:r>
          </a:p>
          <a:p>
            <a:pPr indent="457200">
              <a:lnSpc>
                <a:spcPct val="125000"/>
              </a:lnSpc>
            </a:pPr>
            <a:r>
              <a:rPr lang="zh-CN" altLang="en-US" dirty="0">
                <a:latin typeface="楷体" panose="02010609060101010101" pitchFamily="49" charset="-122"/>
                <a:ea typeface="楷体" panose="02010609060101010101" pitchFamily="49" charset="-122"/>
              </a:rPr>
              <a:t>光线传感器，是一种能感知周围环境的光线强弱并转换成可用输出信号的检测装置。智能小车套件中的光线传感器方向性比较好，可以感知固定方向的光源，并把从外界环境中感知到的光线强弱以数值的形式表现出来。</a:t>
            </a:r>
          </a:p>
        </p:txBody>
      </p:sp>
      <p:pic>
        <p:nvPicPr>
          <p:cNvPr id="9" name="图片 8" descr="6-1_亮度传感器模块">
            <a:extLst>
              <a:ext uri="{FF2B5EF4-FFF2-40B4-BE49-F238E27FC236}">
                <a16:creationId xmlns:a16="http://schemas.microsoft.com/office/drawing/2014/main" id="{DF6CC448-71E2-47F9-A21D-6DA95C57BF59}"/>
              </a:ext>
            </a:extLst>
          </p:cNvPr>
          <p:cNvPicPr/>
          <p:nvPr/>
        </p:nvPicPr>
        <p:blipFill>
          <a:blip r:embed="rId3"/>
          <a:srcRect l="33663" t="22125" r="26682" b="17098"/>
          <a:stretch>
            <a:fillRect/>
          </a:stretch>
        </p:blipFill>
        <p:spPr>
          <a:xfrm>
            <a:off x="1312738" y="1568286"/>
            <a:ext cx="1968300" cy="2010869"/>
          </a:xfrm>
          <a:prstGeom prst="rect">
            <a:avLst/>
          </a:prstGeom>
        </p:spPr>
      </p:pic>
      <p:sp>
        <p:nvSpPr>
          <p:cNvPr id="2" name="文本框 1">
            <a:extLst>
              <a:ext uri="{FF2B5EF4-FFF2-40B4-BE49-F238E27FC236}">
                <a16:creationId xmlns:a16="http://schemas.microsoft.com/office/drawing/2014/main" id="{6339DD66-4D69-4B01-B302-389B3F6D96A8}"/>
              </a:ext>
            </a:extLst>
          </p:cNvPr>
          <p:cNvSpPr txBox="1"/>
          <p:nvPr/>
        </p:nvSpPr>
        <p:spPr>
          <a:xfrm>
            <a:off x="3076427" y="638928"/>
            <a:ext cx="1467068" cy="400110"/>
          </a:xfrm>
          <a:prstGeom prst="rect">
            <a:avLst/>
          </a:prstGeom>
          <a:noFill/>
        </p:spPr>
        <p:txBody>
          <a:bodyPr wrap="none" rtlCol="0">
            <a:spAutoFit/>
          </a:bodyPr>
          <a:lstStyle/>
          <a:p>
            <a:r>
              <a:rPr lang="zh-CN" altLang="en-US" sz="2000" dirty="0">
                <a:latin typeface="黑体" panose="02010609060101010101" pitchFamily="49" charset="-122"/>
                <a:ea typeface="黑体" panose="02010609060101010101" pitchFamily="49" charset="-122"/>
              </a:rPr>
              <a:t>认识新模块</a:t>
            </a:r>
          </a:p>
        </p:txBody>
      </p:sp>
      <p:pic>
        <p:nvPicPr>
          <p:cNvPr id="10" name="图片 9" descr="4-2_声音传感器模块">
            <a:extLst>
              <a:ext uri="{FF2B5EF4-FFF2-40B4-BE49-F238E27FC236}">
                <a16:creationId xmlns:a16="http://schemas.microsoft.com/office/drawing/2014/main" id="{D7BD4427-6DB6-439F-BC45-13F8986182AC}"/>
              </a:ext>
            </a:extLst>
          </p:cNvPr>
          <p:cNvPicPr/>
          <p:nvPr/>
        </p:nvPicPr>
        <p:blipFill>
          <a:blip r:embed="rId4"/>
          <a:srcRect l="24272" t="19413" r="27639" b="19150"/>
          <a:stretch>
            <a:fillRect/>
          </a:stretch>
        </p:blipFill>
        <p:spPr>
          <a:xfrm>
            <a:off x="5185847" y="1610614"/>
            <a:ext cx="1998109" cy="1717718"/>
          </a:xfrm>
          <a:prstGeom prst="rect">
            <a:avLst/>
          </a:prstGeom>
        </p:spPr>
      </p:pic>
      <p:sp>
        <p:nvSpPr>
          <p:cNvPr id="11" name="矩形 10">
            <a:extLst>
              <a:ext uri="{FF2B5EF4-FFF2-40B4-BE49-F238E27FC236}">
                <a16:creationId xmlns:a16="http://schemas.microsoft.com/office/drawing/2014/main" id="{E85C699C-5DB7-4F7C-AF3F-8B9578FFA2C5}"/>
              </a:ext>
            </a:extLst>
          </p:cNvPr>
          <p:cNvSpPr/>
          <p:nvPr/>
        </p:nvSpPr>
        <p:spPr>
          <a:xfrm>
            <a:off x="4934266" y="3750638"/>
            <a:ext cx="3488281" cy="2814681"/>
          </a:xfrm>
          <a:prstGeom prst="rect">
            <a:avLst/>
          </a:prstGeom>
        </p:spPr>
        <p:txBody>
          <a:bodyPr wrap="square">
            <a:spAutoFit/>
          </a:bodyPr>
          <a:lstStyle/>
          <a:p>
            <a:pPr algn="ctr">
              <a:lnSpc>
                <a:spcPct val="125000"/>
              </a:lnSpc>
            </a:pPr>
            <a:r>
              <a:rPr lang="zh-CN" altLang="en-US" dirty="0">
                <a:latin typeface="楷体" panose="02010609060101010101" pitchFamily="49" charset="-122"/>
                <a:ea typeface="楷体" panose="02010609060101010101" pitchFamily="49" charset="-122"/>
              </a:rPr>
              <a:t>声音传感器：	</a:t>
            </a:r>
          </a:p>
          <a:p>
            <a:pPr indent="457200">
              <a:lnSpc>
                <a:spcPct val="125000"/>
              </a:lnSpc>
            </a:pPr>
            <a:r>
              <a:rPr lang="zh-CN" altLang="en-US" dirty="0">
                <a:latin typeface="楷体" panose="02010609060101010101" pitchFamily="49" charset="-122"/>
                <a:ea typeface="楷体" panose="02010609060101010101" pitchFamily="49" charset="-122"/>
              </a:rPr>
              <a:t>声音传感器，是一种能感知周围环境的声音强弱并转换成可用输出信号的检测装置。智能小车套件中的声音传感器相当于一个话筒（麦克风），能把从周围环境中接收到的声波以数值的形式表现出来。</a:t>
            </a:r>
          </a:p>
        </p:txBody>
      </p:sp>
      <p:pic>
        <p:nvPicPr>
          <p:cNvPr id="15" name="图片 14" descr="3-1">
            <a:extLst>
              <a:ext uri="{FF2B5EF4-FFF2-40B4-BE49-F238E27FC236}">
                <a16:creationId xmlns:a16="http://schemas.microsoft.com/office/drawing/2014/main" id="{087C86DD-DFD5-437D-918E-D09326E46842}"/>
              </a:ext>
            </a:extLst>
          </p:cNvPr>
          <p:cNvPicPr/>
          <p:nvPr/>
        </p:nvPicPr>
        <p:blipFill>
          <a:blip r:embed="rId5"/>
          <a:srcRect l="20696" t="18681" r="23443" b="27198"/>
          <a:stretch>
            <a:fillRect/>
          </a:stretch>
        </p:blipFill>
        <p:spPr>
          <a:xfrm>
            <a:off x="9193187" y="1819110"/>
            <a:ext cx="2336753" cy="1509222"/>
          </a:xfrm>
          <a:prstGeom prst="rect">
            <a:avLst/>
          </a:prstGeom>
        </p:spPr>
      </p:pic>
      <p:sp>
        <p:nvSpPr>
          <p:cNvPr id="17" name="矩形 16">
            <a:extLst>
              <a:ext uri="{FF2B5EF4-FFF2-40B4-BE49-F238E27FC236}">
                <a16:creationId xmlns:a16="http://schemas.microsoft.com/office/drawing/2014/main" id="{23B572AE-2A3F-46D4-82AF-2F4EFBB36C11}"/>
              </a:ext>
            </a:extLst>
          </p:cNvPr>
          <p:cNvSpPr/>
          <p:nvPr/>
        </p:nvSpPr>
        <p:spPr>
          <a:xfrm>
            <a:off x="9193187" y="3726989"/>
            <a:ext cx="2649281" cy="2468433"/>
          </a:xfrm>
          <a:prstGeom prst="rect">
            <a:avLst/>
          </a:prstGeom>
        </p:spPr>
        <p:txBody>
          <a:bodyPr wrap="square">
            <a:spAutoFit/>
          </a:bodyPr>
          <a:lstStyle/>
          <a:p>
            <a:pPr algn="ctr">
              <a:lnSpc>
                <a:spcPct val="125000"/>
              </a:lnSpc>
            </a:pPr>
            <a:r>
              <a:rPr lang="zh-CN" altLang="en-US" dirty="0">
                <a:latin typeface="楷体" panose="02010609060101010101" pitchFamily="49" charset="-122"/>
                <a:ea typeface="楷体" panose="02010609060101010101" pitchFamily="49" charset="-122"/>
              </a:rPr>
              <a:t>数码管：</a:t>
            </a:r>
          </a:p>
          <a:p>
            <a:pPr indent="457200">
              <a:lnSpc>
                <a:spcPct val="125000"/>
              </a:lnSpc>
            </a:pPr>
            <a:r>
              <a:rPr lang="zh-CN" altLang="en-US" dirty="0">
                <a:latin typeface="楷体" panose="02010609060101010101" pitchFamily="49" charset="-122"/>
                <a:ea typeface="楷体" panose="02010609060101010101" pitchFamily="49" charset="-122"/>
              </a:rPr>
              <a:t>数码管，是一种可以显示数值其他信息的电子设备。智能小车套件中的数码管可以显示两种类型的数值：整数和小数。</a:t>
            </a:r>
          </a:p>
        </p:txBody>
      </p:sp>
      <p:cxnSp>
        <p:nvCxnSpPr>
          <p:cNvPr id="18" name="直接连接符 17">
            <a:extLst>
              <a:ext uri="{FF2B5EF4-FFF2-40B4-BE49-F238E27FC236}">
                <a16:creationId xmlns:a16="http://schemas.microsoft.com/office/drawing/2014/main" id="{2B1988FA-77A9-4F14-AF5D-CC9CCC7DB920}"/>
              </a:ext>
            </a:extLst>
          </p:cNvPr>
          <p:cNvCxnSpPr/>
          <p:nvPr/>
        </p:nvCxnSpPr>
        <p:spPr>
          <a:xfrm flipH="1">
            <a:off x="4481320" y="1069954"/>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C3C79EF8-40BA-403B-8F01-3EE9D33B5B01}"/>
              </a:ext>
            </a:extLst>
          </p:cNvPr>
          <p:cNvCxnSpPr/>
          <p:nvPr/>
        </p:nvCxnSpPr>
        <p:spPr>
          <a:xfrm flipH="1">
            <a:off x="8779292" y="1028700"/>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980029"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知识与概念</a:t>
              </a:r>
            </a:p>
          </p:txBody>
        </p:sp>
      </p:grpSp>
      <p:cxnSp>
        <p:nvCxnSpPr>
          <p:cNvPr id="24" name="直接连接符 23"/>
          <p:cNvCxnSpPr>
            <a:cxnSpLocks/>
          </p:cNvCxnSpPr>
          <p:nvPr/>
        </p:nvCxnSpPr>
        <p:spPr>
          <a:xfrm flipH="1">
            <a:off x="3925144" y="1782569"/>
            <a:ext cx="16586" cy="507543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96828" y="3413433"/>
            <a:ext cx="2935349" cy="2400657"/>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这个指令主要用于读取物理传感器输出的信号。</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指令默认端口为</a:t>
            </a:r>
            <a:r>
              <a:rPr lang="en-US" altLang="zh-CN" sz="1600" dirty="0">
                <a:latin typeface="楷体" panose="02010609060101010101" pitchFamily="49" charset="-122"/>
                <a:ea typeface="楷体" panose="02010609060101010101" pitchFamily="49" charset="-122"/>
              </a:rPr>
              <a:t>A0</a:t>
            </a:r>
            <a:r>
              <a:rPr lang="zh-CN" altLang="en-US" sz="1600" dirty="0">
                <a:latin typeface="楷体" panose="02010609060101010101" pitchFamily="49" charset="-122"/>
                <a:ea typeface="楷体" panose="02010609060101010101" pitchFamily="49" charset="-122"/>
              </a:rPr>
              <a:t>，通过单击下拉列表可以选择其他三个端口：</a:t>
            </a:r>
            <a:r>
              <a:rPr lang="en-US" altLang="zh-CN" sz="1600" dirty="0">
                <a:latin typeface="楷体" panose="02010609060101010101" pitchFamily="49" charset="-122"/>
                <a:ea typeface="楷体" panose="02010609060101010101" pitchFamily="49" charset="-122"/>
              </a:rPr>
              <a:t>A1</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A2</a:t>
            </a:r>
            <a:r>
              <a:rPr lang="zh-CN" altLang="en-US" sz="1600" dirty="0">
                <a:latin typeface="楷体" panose="02010609060101010101" pitchFamily="49" charset="-122"/>
                <a:ea typeface="楷体" panose="02010609060101010101" pitchFamily="49" charset="-122"/>
              </a:rPr>
              <a:t>和</a:t>
            </a:r>
            <a:r>
              <a:rPr lang="en-US" altLang="zh-CN" sz="1600" dirty="0">
                <a:latin typeface="楷体" panose="02010609060101010101" pitchFamily="49" charset="-122"/>
                <a:ea typeface="楷体" panose="02010609060101010101" pitchFamily="49" charset="-122"/>
              </a:rPr>
              <a:t>A3</a:t>
            </a:r>
            <a:r>
              <a:rPr lang="zh-CN" altLang="en-US" sz="1600" dirty="0">
                <a:latin typeface="楷体" panose="02010609060101010101" pitchFamily="49" charset="-122"/>
                <a:ea typeface="楷体" panose="02010609060101010101" pitchFamily="49" charset="-122"/>
              </a:rPr>
              <a:t>。编程时，这个指令须和其他指令结合使用，一般情况下仅作为其他指令的一个参数值。</a:t>
            </a:r>
          </a:p>
        </p:txBody>
      </p:sp>
      <p:cxnSp>
        <p:nvCxnSpPr>
          <p:cNvPr id="11" name="直接连接符 10">
            <a:extLst>
              <a:ext uri="{FF2B5EF4-FFF2-40B4-BE49-F238E27FC236}">
                <a16:creationId xmlns:a16="http://schemas.microsoft.com/office/drawing/2014/main" id="{9FE6CA26-C1D3-4FCC-A350-754892271CC6}"/>
              </a:ext>
            </a:extLst>
          </p:cNvPr>
          <p:cNvCxnSpPr>
            <a:cxnSpLocks/>
          </p:cNvCxnSpPr>
          <p:nvPr/>
        </p:nvCxnSpPr>
        <p:spPr>
          <a:xfrm>
            <a:off x="8325394" y="1782569"/>
            <a:ext cx="0" cy="5075431"/>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id="{F47EEC5B-CFF3-421A-99F7-379F5033293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86560" y="2598599"/>
            <a:ext cx="1881561" cy="476562"/>
          </a:xfrm>
          <a:prstGeom prst="rect">
            <a:avLst/>
          </a:prstGeom>
          <a:noFill/>
          <a:ln>
            <a:noFill/>
          </a:ln>
        </p:spPr>
      </p:pic>
      <p:pic>
        <p:nvPicPr>
          <p:cNvPr id="21" name="图片 20">
            <a:extLst>
              <a:ext uri="{FF2B5EF4-FFF2-40B4-BE49-F238E27FC236}">
                <a16:creationId xmlns:a16="http://schemas.microsoft.com/office/drawing/2014/main" id="{D39D4366-DC21-47E9-85DF-97A6F85825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01938" y="2512747"/>
            <a:ext cx="3085017" cy="476562"/>
          </a:xfrm>
          <a:prstGeom prst="rect">
            <a:avLst/>
          </a:prstGeom>
          <a:noFill/>
          <a:ln>
            <a:noFill/>
          </a:ln>
        </p:spPr>
      </p:pic>
      <p:sp>
        <p:nvSpPr>
          <p:cNvPr id="23" name="文本框 22">
            <a:extLst>
              <a:ext uri="{FF2B5EF4-FFF2-40B4-BE49-F238E27FC236}">
                <a16:creationId xmlns:a16="http://schemas.microsoft.com/office/drawing/2014/main" id="{BF2C2ED8-F5A0-4A0B-8E38-9655CD69C262}"/>
              </a:ext>
            </a:extLst>
          </p:cNvPr>
          <p:cNvSpPr txBox="1"/>
          <p:nvPr/>
        </p:nvSpPr>
        <p:spPr>
          <a:xfrm>
            <a:off x="4234697" y="3356750"/>
            <a:ext cx="3619500" cy="2862322"/>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这个指令主要用于显示整数或小数。</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zh-CN" sz="1600" dirty="0">
                <a:latin typeface="楷体" panose="02010609060101010101" pitchFamily="49" charset="-122"/>
                <a:ea typeface="楷体" panose="02010609060101010101" pitchFamily="49" charset="-122"/>
              </a:rPr>
              <a:t>通过单击第一个参数的下拉列表可以选择数码管连接的端口，有</a:t>
            </a:r>
            <a:r>
              <a:rPr lang="en-US" altLang="zh-CN" sz="1600" dirty="0">
                <a:latin typeface="楷体" panose="02010609060101010101" pitchFamily="49" charset="-122"/>
                <a:ea typeface="楷体" panose="02010609060101010101" pitchFamily="49" charset="-122"/>
              </a:rPr>
              <a:t>C0</a:t>
            </a: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C1</a:t>
            </a:r>
            <a:r>
              <a:rPr lang="zh-CN" altLang="zh-CN"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M2</a:t>
            </a:r>
            <a:r>
              <a:rPr lang="zh-CN" altLang="zh-CN" sz="1600" dirty="0">
                <a:latin typeface="楷体" panose="02010609060101010101" pitchFamily="49" charset="-122"/>
                <a:ea typeface="楷体" panose="02010609060101010101" pitchFamily="49" charset="-122"/>
              </a:rPr>
              <a:t>三个端口可供选择，默认为</a:t>
            </a:r>
            <a:r>
              <a:rPr lang="en-US" altLang="zh-CN" sz="1600" dirty="0">
                <a:latin typeface="楷体" panose="02010609060101010101" pitchFamily="49" charset="-122"/>
                <a:ea typeface="楷体" panose="02010609060101010101" pitchFamily="49" charset="-122"/>
              </a:rPr>
              <a:t>C0</a:t>
            </a:r>
            <a:r>
              <a:rPr lang="zh-CN" altLang="zh-CN" sz="1600" dirty="0">
                <a:latin typeface="楷体" panose="02010609060101010101" pitchFamily="49" charset="-122"/>
                <a:ea typeface="楷体" panose="02010609060101010101" pitchFamily="49" charset="-122"/>
              </a:rPr>
              <a:t>端口；通过单击第二个参数的下拉列表可以选择数值的显示形式，整数或小数；第三个参数是在数码管上显示的数值，默认为</a:t>
            </a:r>
            <a:r>
              <a:rPr lang="en-US" altLang="zh-CN" sz="1600" dirty="0">
                <a:latin typeface="楷体" panose="02010609060101010101" pitchFamily="49" charset="-122"/>
                <a:ea typeface="楷体" panose="02010609060101010101" pitchFamily="49" charset="-122"/>
              </a:rPr>
              <a:t>123</a:t>
            </a:r>
            <a:r>
              <a:rPr lang="zh-CN" altLang="zh-CN" sz="1600" dirty="0">
                <a:latin typeface="楷体" panose="02010609060101010101" pitchFamily="49" charset="-122"/>
                <a:ea typeface="楷体" panose="02010609060101010101" pitchFamily="49" charset="-122"/>
              </a:rPr>
              <a:t>，用户可以通过键盘输入具体数字，也可以把一些变量拖放到这个参数中。</a:t>
            </a:r>
          </a:p>
        </p:txBody>
      </p:sp>
      <p:pic>
        <p:nvPicPr>
          <p:cNvPr id="25" name="图片 24">
            <a:extLst>
              <a:ext uri="{FF2B5EF4-FFF2-40B4-BE49-F238E27FC236}">
                <a16:creationId xmlns:a16="http://schemas.microsoft.com/office/drawing/2014/main" id="{C326310C-08B7-4DFD-A4DB-2AB087987DF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9316108" y="2601427"/>
            <a:ext cx="1897906" cy="481057"/>
          </a:xfrm>
          <a:prstGeom prst="rect">
            <a:avLst/>
          </a:prstGeom>
          <a:noFill/>
          <a:ln>
            <a:noFill/>
          </a:ln>
        </p:spPr>
      </p:pic>
      <p:sp>
        <p:nvSpPr>
          <p:cNvPr id="26" name="文本框 25">
            <a:extLst>
              <a:ext uri="{FF2B5EF4-FFF2-40B4-BE49-F238E27FC236}">
                <a16:creationId xmlns:a16="http://schemas.microsoft.com/office/drawing/2014/main" id="{6B5A189D-DDE2-4765-BC10-4597A4DEECCF}"/>
              </a:ext>
            </a:extLst>
          </p:cNvPr>
          <p:cNvSpPr txBox="1"/>
          <p:nvPr/>
        </p:nvSpPr>
        <p:spPr>
          <a:xfrm>
            <a:off x="8735245" y="3440027"/>
            <a:ext cx="2935349" cy="2154436"/>
          </a:xfrm>
          <a:prstGeom prst="rect">
            <a:avLst/>
          </a:prstGeom>
          <a:noFill/>
        </p:spPr>
        <p:txBody>
          <a:bodyPr wrap="square" rtlCol="0">
            <a:spAutoFit/>
          </a:bodyPr>
          <a:lstStyle/>
          <a:p>
            <a:r>
              <a:rPr lang="zh-CN" altLang="en-US" dirty="0">
                <a:latin typeface="楷体" panose="02010609060101010101" pitchFamily="49" charset="-122"/>
                <a:ea typeface="楷体" panose="02010609060101010101" pitchFamily="49" charset="-122"/>
              </a:rPr>
              <a:t>这个指令的功能是清除数码管上显示的数值。</a:t>
            </a:r>
            <a:endParaRPr lang="en-US" altLang="zh-CN" dirty="0">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a:p>
            <a:r>
              <a:rPr lang="zh-CN" altLang="en-US" sz="1600" dirty="0">
                <a:latin typeface="楷体" panose="02010609060101010101" pitchFamily="49" charset="-122"/>
                <a:ea typeface="楷体" panose="02010609060101010101" pitchFamily="49" charset="-122"/>
              </a:rPr>
              <a:t>通过单击参数的下拉列表，可以选择数码管连接的端口：</a:t>
            </a:r>
            <a:r>
              <a:rPr lang="en-US" altLang="zh-CN" sz="1600" dirty="0">
                <a:latin typeface="楷体" panose="02010609060101010101" pitchFamily="49" charset="-122"/>
                <a:ea typeface="楷体" panose="02010609060101010101" pitchFamily="49" charset="-122"/>
              </a:rPr>
              <a:t>C0</a:t>
            </a:r>
            <a:r>
              <a:rPr lang="zh-CN" altLang="en-US" sz="1600" dirty="0">
                <a:latin typeface="楷体" panose="02010609060101010101" pitchFamily="49" charset="-122"/>
                <a:ea typeface="楷体" panose="02010609060101010101" pitchFamily="49" charset="-122"/>
              </a:rPr>
              <a:t>、</a:t>
            </a:r>
            <a:r>
              <a:rPr lang="en-US" altLang="zh-CN" sz="1600" dirty="0">
                <a:latin typeface="楷体" panose="02010609060101010101" pitchFamily="49" charset="-122"/>
                <a:ea typeface="楷体" panose="02010609060101010101" pitchFamily="49" charset="-122"/>
              </a:rPr>
              <a:t>C1</a:t>
            </a:r>
            <a:r>
              <a:rPr lang="zh-CN" altLang="en-US" sz="1600" dirty="0">
                <a:latin typeface="楷体" panose="02010609060101010101" pitchFamily="49" charset="-122"/>
                <a:ea typeface="楷体" panose="02010609060101010101" pitchFamily="49" charset="-122"/>
              </a:rPr>
              <a:t>或</a:t>
            </a:r>
            <a:r>
              <a:rPr lang="en-US" altLang="zh-CN" sz="1600" dirty="0">
                <a:latin typeface="楷体" panose="02010609060101010101" pitchFamily="49" charset="-122"/>
                <a:ea typeface="楷体" panose="02010609060101010101" pitchFamily="49" charset="-122"/>
              </a:rPr>
              <a:t>M2</a:t>
            </a:r>
            <a:r>
              <a:rPr lang="zh-CN" altLang="en-US" sz="1600" dirty="0">
                <a:latin typeface="楷体" panose="02010609060101010101" pitchFamily="49" charset="-122"/>
                <a:ea typeface="楷体" panose="02010609060101010101" pitchFamily="49" charset="-122"/>
              </a:rPr>
              <a:t>。一般情况下，这个指令和“数码管显示”指令一起使用，是一对黄金搭档。</a:t>
            </a:r>
          </a:p>
        </p:txBody>
      </p:sp>
      <p:sp>
        <p:nvSpPr>
          <p:cNvPr id="14" name="文本框 13">
            <a:extLst>
              <a:ext uri="{FF2B5EF4-FFF2-40B4-BE49-F238E27FC236}">
                <a16:creationId xmlns:a16="http://schemas.microsoft.com/office/drawing/2014/main" id="{33905F3D-7AC3-4F42-8522-16D5222F20CB}"/>
              </a:ext>
            </a:extLst>
          </p:cNvPr>
          <p:cNvSpPr txBox="1"/>
          <p:nvPr/>
        </p:nvSpPr>
        <p:spPr>
          <a:xfrm>
            <a:off x="3076427" y="638928"/>
            <a:ext cx="1467068" cy="400110"/>
          </a:xfrm>
          <a:prstGeom prst="rect">
            <a:avLst/>
          </a:prstGeom>
          <a:noFill/>
        </p:spPr>
        <p:txBody>
          <a:bodyPr wrap="none" rtlCol="0">
            <a:spAutoFit/>
          </a:bodyPr>
          <a:lstStyle/>
          <a:p>
            <a:r>
              <a:rPr lang="zh-CN" altLang="en-US" sz="2000" dirty="0">
                <a:latin typeface="黑体" panose="02010609060101010101" pitchFamily="49" charset="-122"/>
                <a:ea typeface="黑体" panose="02010609060101010101" pitchFamily="49" charset="-122"/>
              </a:rPr>
              <a:t>学习新指令</a:t>
            </a:r>
          </a:p>
        </p:txBody>
      </p:sp>
    </p:spTree>
    <p:extLst>
      <p:ext uri="{BB962C8B-B14F-4D97-AF65-F5344CB8AC3E}">
        <p14:creationId xmlns:p14="http://schemas.microsoft.com/office/powerpoint/2010/main" val="200465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581" y="281371"/>
            <a:ext cx="2657846" cy="971686"/>
            <a:chOff x="606969" y="381190"/>
            <a:chExt cx="2657846" cy="971686"/>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4" name="矩形 1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63449" y="677192"/>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pic>
        <p:nvPicPr>
          <p:cNvPr id="7" name="图片 6" descr="6-5">
            <a:extLst>
              <a:ext uri="{FF2B5EF4-FFF2-40B4-BE49-F238E27FC236}">
                <a16:creationId xmlns:a16="http://schemas.microsoft.com/office/drawing/2014/main" id="{071062BF-57BE-47FE-8D7F-741D38FAC530}"/>
              </a:ext>
            </a:extLst>
          </p:cNvPr>
          <p:cNvPicPr/>
          <p:nvPr/>
        </p:nvPicPr>
        <p:blipFill>
          <a:blip r:embed="rId3"/>
          <a:stretch>
            <a:fillRect/>
          </a:stretch>
        </p:blipFill>
        <p:spPr>
          <a:xfrm>
            <a:off x="4189740" y="2608884"/>
            <a:ext cx="4355004" cy="3205079"/>
          </a:xfrm>
          <a:prstGeom prst="rect">
            <a:avLst/>
          </a:prstGeom>
        </p:spPr>
      </p:pic>
      <p:sp>
        <p:nvSpPr>
          <p:cNvPr id="3" name="矩形 2">
            <a:extLst>
              <a:ext uri="{FF2B5EF4-FFF2-40B4-BE49-F238E27FC236}">
                <a16:creationId xmlns:a16="http://schemas.microsoft.com/office/drawing/2014/main" id="{7E7F20B1-3A94-4E9E-9A1A-950A94765F3D}"/>
              </a:ext>
            </a:extLst>
          </p:cNvPr>
          <p:cNvSpPr/>
          <p:nvPr/>
        </p:nvSpPr>
        <p:spPr>
          <a:xfrm>
            <a:off x="1485539" y="1532267"/>
            <a:ext cx="9478872" cy="665567"/>
          </a:xfrm>
          <a:prstGeom prst="rect">
            <a:avLst/>
          </a:prstGeom>
        </p:spPr>
        <p:txBody>
          <a:bodyPr wrap="square">
            <a:spAutoFit/>
          </a:bodyPr>
          <a:lstStyle/>
          <a:p>
            <a:pPr algn="just">
              <a:lnSpc>
                <a:spcPct val="125000"/>
              </a:lnSpc>
              <a:spcBef>
                <a:spcPts val="600"/>
              </a:spcBef>
              <a:spcAft>
                <a:spcPts val="0"/>
              </a:spcAft>
            </a:pPr>
            <a:r>
              <a:rPr lang="zh-CN" altLang="zh-CN" sz="1600" kern="100" dirty="0">
                <a:latin typeface="楷体" panose="02010609060101010101" pitchFamily="49" charset="-122"/>
                <a:ea typeface="楷体" panose="02010609060101010101" pitchFamily="49" charset="-122"/>
                <a:cs typeface="Arial" panose="020B0604020202020204" pitchFamily="34" charset="0"/>
              </a:rPr>
              <a:t> </a:t>
            </a:r>
            <a:r>
              <a:rPr lang="en-US" altLang="zh-CN" sz="1600" kern="100" dirty="0">
                <a:latin typeface="楷体" panose="02010609060101010101" pitchFamily="49" charset="-122"/>
                <a:ea typeface="楷体" panose="02010609060101010101" pitchFamily="49" charset="-122"/>
                <a:cs typeface="Arial" panose="020B0604020202020204" pitchFamily="34" charset="0"/>
              </a:rPr>
              <a:t>   </a:t>
            </a:r>
            <a:r>
              <a:rPr lang="zh-CN" altLang="zh-CN" sz="1600" kern="100" dirty="0">
                <a:latin typeface="楷体" panose="02010609060101010101" pitchFamily="49" charset="-122"/>
                <a:ea typeface="楷体" panose="02010609060101010101" pitchFamily="49" charset="-122"/>
              </a:rPr>
              <a:t>害羞的智能小车，在遇到强光照射时，会加速行驶以躲避强烈的光照；在没有强光时，则以正常速度行驶。具体程序流程图如下所示：</a:t>
            </a:r>
          </a:p>
        </p:txBody>
      </p:sp>
    </p:spTree>
    <p:extLst>
      <p:ext uri="{BB962C8B-B14F-4D97-AF65-F5344CB8AC3E}">
        <p14:creationId xmlns:p14="http://schemas.microsoft.com/office/powerpoint/2010/main" val="318925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20957"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cxnSp>
        <p:nvCxnSpPr>
          <p:cNvPr id="24" name="直接连接符 23"/>
          <p:cNvCxnSpPr/>
          <p:nvPr/>
        </p:nvCxnSpPr>
        <p:spPr>
          <a:xfrm flipH="1">
            <a:off x="4748260" y="902865"/>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19626" y="2028274"/>
            <a:ext cx="2730235" cy="400110"/>
          </a:xfrm>
          <a:prstGeom prst="rect">
            <a:avLst/>
          </a:prstGeom>
          <a:noFill/>
        </p:spPr>
        <p:txBody>
          <a:bodyPr wrap="none" rtlCol="0">
            <a:spAutoFit/>
          </a:bodyPr>
          <a:lstStyle/>
          <a:p>
            <a:pPr algn="ctr"/>
            <a:r>
              <a:rPr lang="zh-CN" altLang="en-US" sz="2000" dirty="0">
                <a:ea typeface="方正水柱简体" pitchFamily="2" charset="-122"/>
              </a:rPr>
              <a:t>第一步：测一测临界值</a:t>
            </a:r>
          </a:p>
        </p:txBody>
      </p:sp>
      <p:sp>
        <p:nvSpPr>
          <p:cNvPr id="12" name="文本框 11">
            <a:extLst>
              <a:ext uri="{FF2B5EF4-FFF2-40B4-BE49-F238E27FC236}">
                <a16:creationId xmlns:a16="http://schemas.microsoft.com/office/drawing/2014/main" id="{7B01AA90-CC4F-410D-B86C-1EF5B5729EA9}"/>
              </a:ext>
            </a:extLst>
          </p:cNvPr>
          <p:cNvSpPr txBox="1"/>
          <p:nvPr/>
        </p:nvSpPr>
        <p:spPr>
          <a:xfrm>
            <a:off x="4954049" y="1740960"/>
            <a:ext cx="6728844" cy="1205971"/>
          </a:xfrm>
          <a:prstGeom prst="rect">
            <a:avLst/>
          </a:prstGeom>
          <a:noFill/>
        </p:spPr>
        <p:txBody>
          <a:bodyPr wrap="square" rtlCol="0">
            <a:spAutoFit/>
          </a:bodyPr>
          <a:lstStyle/>
          <a:p>
            <a:pPr indent="266700" algn="just">
              <a:lnSpc>
                <a:spcPct val="125000"/>
              </a:lnSpc>
              <a:spcAft>
                <a:spcPts val="0"/>
              </a:spcAft>
            </a:pPr>
            <a:r>
              <a:rPr lang="zh-CN" altLang="zh-CN" sz="2000" kern="100" dirty="0">
                <a:latin typeface="楷体" panose="02010609060101010101" pitchFamily="49" charset="-122"/>
                <a:ea typeface="楷体" panose="02010609060101010101" pitchFamily="49" charset="-122"/>
                <a:cs typeface="楷体" panose="02010609060101010101" pitchFamily="49" charset="-122"/>
              </a:rPr>
              <a:t>把光线传感器连接到</a:t>
            </a:r>
            <a:r>
              <a:rPr lang="en-US" altLang="zh-CN" sz="2000" kern="100" dirty="0">
                <a:latin typeface="楷体" panose="02010609060101010101" pitchFamily="49" charset="-122"/>
                <a:ea typeface="楷体" panose="02010609060101010101" pitchFamily="49" charset="-122"/>
                <a:cs typeface="楷体" panose="02010609060101010101" pitchFamily="49" charset="-122"/>
              </a:rPr>
              <a:t>A0</a:t>
            </a:r>
            <a:r>
              <a:rPr lang="zh-CN" altLang="zh-CN" sz="2000" kern="100" dirty="0">
                <a:latin typeface="楷体" panose="02010609060101010101" pitchFamily="49" charset="-122"/>
                <a:ea typeface="楷体" panose="02010609060101010101" pitchFamily="49" charset="-122"/>
                <a:cs typeface="楷体" panose="02010609060101010101" pitchFamily="49" charset="-122"/>
              </a:rPr>
              <a:t>端口，编写如图所示的程序代码，并编译下载到智能小车中运行，检测不同环境下的光线亮度值，记录到如图所示的表格中。</a:t>
            </a:r>
            <a:endParaRPr lang="zh-CN" altLang="zh-CN" sz="2000" kern="100" dirty="0">
              <a:latin typeface="楷体" panose="02010609060101010101" pitchFamily="49" charset="-122"/>
              <a:ea typeface="楷体" panose="02010609060101010101" pitchFamily="49" charset="-122"/>
              <a:cs typeface="Times New Roman" panose="02020603050405020304" pitchFamily="18" charset="0"/>
            </a:endParaRPr>
          </a:p>
        </p:txBody>
      </p:sp>
      <p:pic>
        <p:nvPicPr>
          <p:cNvPr id="16" name="图片 15">
            <a:extLst>
              <a:ext uri="{FF2B5EF4-FFF2-40B4-BE49-F238E27FC236}">
                <a16:creationId xmlns:a16="http://schemas.microsoft.com/office/drawing/2014/main" id="{1D36D1EF-4002-47A1-B2BB-FD06C01ADAE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450" y="3203602"/>
            <a:ext cx="3649380" cy="2049072"/>
          </a:xfrm>
          <a:prstGeom prst="rect">
            <a:avLst/>
          </a:prstGeom>
          <a:noFill/>
          <a:ln>
            <a:noFill/>
          </a:ln>
        </p:spPr>
      </p:pic>
      <p:graphicFrame>
        <p:nvGraphicFramePr>
          <p:cNvPr id="4" name="表格 3">
            <a:extLst>
              <a:ext uri="{FF2B5EF4-FFF2-40B4-BE49-F238E27FC236}">
                <a16:creationId xmlns:a16="http://schemas.microsoft.com/office/drawing/2014/main" id="{B2A04B38-B918-4910-AB8C-8166E8CB3D1D}"/>
              </a:ext>
            </a:extLst>
          </p:cNvPr>
          <p:cNvGraphicFramePr>
            <a:graphicFrameLocks noGrp="1"/>
          </p:cNvGraphicFramePr>
          <p:nvPr/>
        </p:nvGraphicFramePr>
        <p:xfrm>
          <a:off x="5182741" y="3676092"/>
          <a:ext cx="6145542" cy="1912864"/>
        </p:xfrm>
        <a:graphic>
          <a:graphicData uri="http://schemas.openxmlformats.org/drawingml/2006/table">
            <a:tbl>
              <a:tblPr firstRow="1" firstCol="1" bandRow="1"/>
              <a:tblGrid>
                <a:gridCol w="3072771">
                  <a:extLst>
                    <a:ext uri="{9D8B030D-6E8A-4147-A177-3AD203B41FA5}">
                      <a16:colId xmlns:a16="http://schemas.microsoft.com/office/drawing/2014/main" val="3288728898"/>
                    </a:ext>
                  </a:extLst>
                </a:gridCol>
                <a:gridCol w="3072771">
                  <a:extLst>
                    <a:ext uri="{9D8B030D-6E8A-4147-A177-3AD203B41FA5}">
                      <a16:colId xmlns:a16="http://schemas.microsoft.com/office/drawing/2014/main" val="552896370"/>
                    </a:ext>
                  </a:extLst>
                </a:gridCol>
              </a:tblGrid>
              <a:tr h="325715">
                <a:tc>
                  <a:txBody>
                    <a:bodyPr/>
                    <a:lstStyle/>
                    <a:p>
                      <a:pPr algn="ctr">
                        <a:lnSpc>
                          <a:spcPct val="125000"/>
                        </a:lnSpc>
                        <a:spcAft>
                          <a:spcPts val="0"/>
                        </a:spcAft>
                      </a:pPr>
                      <a:r>
                        <a:rPr lang="zh-CN" sz="1300" b="1" kern="100">
                          <a:effectLst/>
                          <a:latin typeface="Arial" panose="020B0604020202020204" pitchFamily="34" charset="0"/>
                          <a:ea typeface="仿宋" panose="02010609060101010101" pitchFamily="49" charset="-122"/>
                          <a:cs typeface="Arial" panose="020B0604020202020204" pitchFamily="34" charset="0"/>
                        </a:rPr>
                        <a:t>环境状态</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zh-CN" sz="1300" b="1" kern="100">
                          <a:effectLst/>
                          <a:latin typeface="Arial" panose="020B0604020202020204" pitchFamily="34" charset="0"/>
                          <a:ea typeface="仿宋" panose="02010609060101010101" pitchFamily="49" charset="-122"/>
                          <a:cs typeface="Arial" panose="020B0604020202020204" pitchFamily="34" charset="0"/>
                        </a:rPr>
                        <a:t>亮度值</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2298760"/>
                  </a:ext>
                </a:extLst>
              </a:tr>
              <a:tr h="310282">
                <a:tc>
                  <a:txBody>
                    <a:bodyPr/>
                    <a:lstStyle/>
                    <a:p>
                      <a:pPr algn="ctr">
                        <a:lnSpc>
                          <a:spcPct val="125000"/>
                        </a:lnSpc>
                        <a:spcAft>
                          <a:spcPts val="0"/>
                        </a:spcAft>
                      </a:pPr>
                      <a:r>
                        <a:rPr lang="zh-CN" sz="1300" kern="100">
                          <a:effectLst/>
                          <a:latin typeface="Arial" panose="020B0604020202020204" pitchFamily="34" charset="0"/>
                          <a:ea typeface="仿宋" panose="02010609060101010101" pitchFamily="49" charset="-122"/>
                          <a:cs typeface="Arial" panose="020B0604020202020204" pitchFamily="34" charset="0"/>
                        </a:rPr>
                        <a:t>自然光照</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en-US" sz="1300" kern="100">
                          <a:effectLst/>
                          <a:latin typeface="Arial" panose="020B0604020202020204" pitchFamily="34" charset="0"/>
                          <a:ea typeface="仿宋" panose="02010609060101010101" pitchFamily="49" charset="-122"/>
                          <a:cs typeface="Arial" panose="020B0604020202020204" pitchFamily="34" charset="0"/>
                        </a:rPr>
                        <a:t> </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713426"/>
                  </a:ext>
                </a:extLst>
              </a:tr>
              <a:tr h="310282">
                <a:tc>
                  <a:txBody>
                    <a:bodyPr/>
                    <a:lstStyle/>
                    <a:p>
                      <a:pPr algn="ctr">
                        <a:lnSpc>
                          <a:spcPct val="125000"/>
                        </a:lnSpc>
                        <a:spcAft>
                          <a:spcPts val="0"/>
                        </a:spcAft>
                      </a:pPr>
                      <a:r>
                        <a:rPr lang="zh-CN" sz="1300" kern="100">
                          <a:effectLst/>
                          <a:latin typeface="Arial" panose="020B0604020202020204" pitchFamily="34" charset="0"/>
                          <a:ea typeface="仿宋" panose="02010609060101010101" pitchFamily="49" charset="-122"/>
                          <a:cs typeface="Arial" panose="020B0604020202020204" pitchFamily="34" charset="0"/>
                        </a:rPr>
                        <a:t>书本遮盖</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en-US" sz="1300" kern="100">
                          <a:effectLst/>
                          <a:latin typeface="Arial" panose="020B0604020202020204" pitchFamily="34" charset="0"/>
                          <a:ea typeface="仿宋" panose="02010609060101010101" pitchFamily="49" charset="-122"/>
                          <a:cs typeface="Arial" panose="020B0604020202020204" pitchFamily="34" charset="0"/>
                        </a:rPr>
                        <a:t> </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840119"/>
                  </a:ext>
                </a:extLst>
              </a:tr>
              <a:tr h="310282">
                <a:tc>
                  <a:txBody>
                    <a:bodyPr/>
                    <a:lstStyle/>
                    <a:p>
                      <a:pPr algn="ctr">
                        <a:lnSpc>
                          <a:spcPct val="125000"/>
                        </a:lnSpc>
                        <a:spcAft>
                          <a:spcPts val="0"/>
                        </a:spcAft>
                      </a:pPr>
                      <a:r>
                        <a:rPr lang="zh-CN" sz="1300" kern="100">
                          <a:effectLst/>
                          <a:latin typeface="Arial" panose="020B0604020202020204" pitchFamily="34" charset="0"/>
                          <a:ea typeface="仿宋" panose="02010609060101010101" pitchFamily="49" charset="-122"/>
                          <a:cs typeface="Arial" panose="020B0604020202020204" pitchFamily="34" charset="0"/>
                        </a:rPr>
                        <a:t>电筒照射</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5000"/>
                        </a:lnSpc>
                        <a:spcAft>
                          <a:spcPts val="0"/>
                        </a:spcAft>
                      </a:pPr>
                      <a:r>
                        <a:rPr lang="en-US" sz="1300" kern="100">
                          <a:effectLst/>
                          <a:latin typeface="Arial" panose="020B0604020202020204" pitchFamily="34" charset="0"/>
                          <a:ea typeface="仿宋" panose="02010609060101010101" pitchFamily="49" charset="-122"/>
                          <a:cs typeface="Arial" panose="020B0604020202020204" pitchFamily="34" charset="0"/>
                        </a:rPr>
                        <a:t> </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8046"/>
                  </a:ext>
                </a:extLst>
              </a:tr>
              <a:tr h="310282">
                <a:tc>
                  <a:txBody>
                    <a:bodyPr/>
                    <a:lstStyle/>
                    <a:p>
                      <a:pPr algn="ctr">
                        <a:lnSpc>
                          <a:spcPct val="125000"/>
                        </a:lnSpc>
                        <a:spcAft>
                          <a:spcPts val="0"/>
                        </a:spcAft>
                      </a:pPr>
                      <a:r>
                        <a:rPr lang="en-US" sz="1300" kern="100">
                          <a:effectLst/>
                          <a:latin typeface="Arial" panose="020B0604020202020204" pitchFamily="34" charset="0"/>
                          <a:ea typeface="仿宋" panose="02010609060101010101" pitchFamily="49" charset="-122"/>
                          <a:cs typeface="Arial" panose="020B0604020202020204" pitchFamily="34" charset="0"/>
                        </a:rPr>
                        <a:t> </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1300" kern="100">
                          <a:effectLst/>
                          <a:latin typeface="Arial" panose="020B0604020202020204" pitchFamily="34" charset="0"/>
                          <a:ea typeface="仿宋" panose="02010609060101010101" pitchFamily="49" charset="-122"/>
                          <a:cs typeface="Arial" panose="020B0604020202020204" pitchFamily="34" charset="0"/>
                        </a:rPr>
                        <a:t>≈ 0</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7627898"/>
                  </a:ext>
                </a:extLst>
              </a:tr>
              <a:tr h="346021">
                <a:tc>
                  <a:txBody>
                    <a:bodyPr/>
                    <a:lstStyle/>
                    <a:p>
                      <a:pPr algn="just">
                        <a:lnSpc>
                          <a:spcPct val="125000"/>
                        </a:lnSpc>
                        <a:spcBef>
                          <a:spcPts val="600"/>
                        </a:spcBef>
                        <a:spcAft>
                          <a:spcPts val="0"/>
                        </a:spcAft>
                      </a:pPr>
                      <a:r>
                        <a:rPr lang="en-US" sz="1300" kern="100">
                          <a:effectLst/>
                          <a:latin typeface="Arial" panose="020B0604020202020204" pitchFamily="34" charset="0"/>
                          <a:ea typeface="宋体" panose="02010600030101010101" pitchFamily="2" charset="-122"/>
                          <a:cs typeface="Arial" panose="020B0604020202020204" pitchFamily="34" charset="0"/>
                        </a:rPr>
                        <a:t> </a:t>
                      </a:r>
                      <a:endParaRPr lang="zh-CN" sz="1300" kern="10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25000"/>
                        </a:lnSpc>
                        <a:spcBef>
                          <a:spcPts val="600"/>
                        </a:spcBef>
                        <a:spcAft>
                          <a:spcPts val="0"/>
                        </a:spcAft>
                      </a:pPr>
                      <a:r>
                        <a:rPr lang="en-US" sz="1300" kern="100" dirty="0">
                          <a:effectLst/>
                          <a:latin typeface="Arial" panose="020B0604020202020204" pitchFamily="34" charset="0"/>
                          <a:ea typeface="仿宋" panose="02010609060101010101" pitchFamily="49" charset="-122"/>
                          <a:cs typeface="Arial" panose="020B0604020202020204" pitchFamily="34" charset="0"/>
                        </a:rPr>
                        <a:t>≈ 4095</a:t>
                      </a:r>
                      <a:endParaRPr lang="zh-CN" sz="1300" kern="100" dirty="0">
                        <a:effectLst/>
                        <a:latin typeface="Arial" panose="020B0604020202020204" pitchFamily="34" charset="0"/>
                        <a:ea typeface="宋体" panose="02010600030101010101" pitchFamily="2" charset="-122"/>
                        <a:cs typeface="Times New Roman" panose="02020603050405020304" pitchFamily="18" charset="0"/>
                      </a:endParaRPr>
                    </a:p>
                  </a:txBody>
                  <a:tcPr marL="87724" marR="87724"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5814197"/>
                  </a:ext>
                </a:extLst>
              </a:tr>
            </a:tbl>
          </a:graphicData>
        </a:graphic>
      </p:graphicFrame>
    </p:spTree>
    <p:extLst>
      <p:ext uri="{BB962C8B-B14F-4D97-AF65-F5344CB8AC3E}">
        <p14:creationId xmlns:p14="http://schemas.microsoft.com/office/powerpoint/2010/main" val="402171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418581" y="281371"/>
            <a:ext cx="2657846" cy="971686"/>
            <a:chOff x="606969" y="381190"/>
            <a:chExt cx="2657846" cy="971686"/>
          </a:xfrm>
        </p:grpSpPr>
        <p:pic>
          <p:nvPicPr>
            <p:cNvPr id="13" name="图片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4" name="矩形 13"/>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p:cNvSpPr txBox="1"/>
            <p:nvPr/>
          </p:nvSpPr>
          <p:spPr>
            <a:xfrm>
              <a:off x="863449" y="677192"/>
              <a:ext cx="1261884"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试一试</a:t>
              </a:r>
            </a:p>
          </p:txBody>
        </p:sp>
      </p:grpSp>
      <p:sp>
        <p:nvSpPr>
          <p:cNvPr id="2" name="矩形 1">
            <a:extLst>
              <a:ext uri="{FF2B5EF4-FFF2-40B4-BE49-F238E27FC236}">
                <a16:creationId xmlns:a16="http://schemas.microsoft.com/office/drawing/2014/main" id="{39A0905D-3B1B-44B2-95F6-E4A7D82DA9A8}"/>
              </a:ext>
            </a:extLst>
          </p:cNvPr>
          <p:cNvSpPr/>
          <p:nvPr/>
        </p:nvSpPr>
        <p:spPr>
          <a:xfrm>
            <a:off x="1635854" y="2453491"/>
            <a:ext cx="9144000" cy="1100942"/>
          </a:xfrm>
          <a:prstGeom prst="rect">
            <a:avLst/>
          </a:prstGeom>
        </p:spPr>
        <p:txBody>
          <a:bodyPr wrap="square">
            <a:spAutoFit/>
          </a:bodyPr>
          <a:lstStyle/>
          <a:p>
            <a:pPr indent="457200">
              <a:lnSpc>
                <a:spcPct val="125000"/>
              </a:lnSpc>
            </a:pPr>
            <a:r>
              <a:rPr lang="zh-CN" altLang="zh-CN" kern="100" dirty="0">
                <a:latin typeface="楷体" panose="02010609060101010101" pitchFamily="49" charset="-122"/>
                <a:ea typeface="楷体" panose="02010609060101010101" pitchFamily="49" charset="-122"/>
                <a:cs typeface="楷体" panose="02010609060101010101" pitchFamily="49" charset="-122"/>
              </a:rPr>
              <a:t>通过分析表格中的数值，我发现，光线越强，测得的值越</a:t>
            </a:r>
            <a:r>
              <a:rPr lang="en-US" altLang="zh-CN" kern="100" dirty="0">
                <a:latin typeface="楷体" panose="02010609060101010101" pitchFamily="49" charset="-122"/>
                <a:ea typeface="楷体" panose="02010609060101010101" pitchFamily="49" charset="-122"/>
                <a:cs typeface="楷体" panose="02010609060101010101" pitchFamily="49" charset="-122"/>
              </a:rPr>
              <a:t>_____</a:t>
            </a:r>
            <a:r>
              <a:rPr lang="zh-CN" altLang="zh-CN" kern="100" dirty="0">
                <a:latin typeface="楷体" panose="02010609060101010101" pitchFamily="49" charset="-122"/>
                <a:ea typeface="楷体" panose="02010609060101010101" pitchFamily="49" charset="-122"/>
                <a:cs typeface="楷体" panose="02010609060101010101" pitchFamily="49" charset="-122"/>
              </a:rPr>
              <a:t>，光线越弱，测得的值越</a:t>
            </a:r>
            <a:r>
              <a:rPr lang="en-US" altLang="zh-CN" kern="100" dirty="0">
                <a:latin typeface="楷体" panose="02010609060101010101" pitchFamily="49" charset="-122"/>
                <a:ea typeface="楷体" panose="02010609060101010101" pitchFamily="49" charset="-122"/>
                <a:cs typeface="楷体" panose="02010609060101010101" pitchFamily="49" charset="-122"/>
              </a:rPr>
              <a:t>____</a:t>
            </a:r>
            <a:r>
              <a:rPr lang="zh-CN" altLang="zh-CN" kern="100" dirty="0">
                <a:latin typeface="楷体" panose="02010609060101010101" pitchFamily="49" charset="-122"/>
                <a:ea typeface="楷体" panose="02010609060101010101" pitchFamily="49" charset="-122"/>
                <a:cs typeface="楷体" panose="02010609060101010101" pitchFamily="49" charset="-122"/>
              </a:rPr>
              <a:t>；我认为光线传感器的取值范围应在</a:t>
            </a:r>
            <a:r>
              <a:rPr lang="en-US" altLang="zh-CN" kern="100" dirty="0">
                <a:latin typeface="楷体" panose="02010609060101010101" pitchFamily="49" charset="-122"/>
                <a:ea typeface="楷体" panose="02010609060101010101" pitchFamily="49" charset="-122"/>
                <a:cs typeface="楷体" panose="02010609060101010101" pitchFamily="49" charset="-122"/>
              </a:rPr>
              <a:t>____</a:t>
            </a:r>
            <a:r>
              <a:rPr lang="zh-CN" altLang="zh-CN" kern="100" dirty="0">
                <a:latin typeface="楷体" panose="02010609060101010101" pitchFamily="49" charset="-122"/>
                <a:ea typeface="楷体" panose="02010609060101010101" pitchFamily="49" charset="-122"/>
                <a:cs typeface="楷体" panose="02010609060101010101" pitchFamily="49" charset="-122"/>
              </a:rPr>
              <a:t>至</a:t>
            </a:r>
            <a:r>
              <a:rPr lang="en-US" altLang="zh-CN" kern="100" dirty="0">
                <a:latin typeface="楷体" panose="02010609060101010101" pitchFamily="49" charset="-122"/>
                <a:ea typeface="楷体" panose="02010609060101010101" pitchFamily="49" charset="-122"/>
                <a:cs typeface="楷体" panose="02010609060101010101" pitchFamily="49" charset="-122"/>
              </a:rPr>
              <a:t>_____</a:t>
            </a:r>
            <a:r>
              <a:rPr lang="zh-CN" altLang="zh-CN" kern="100" dirty="0">
                <a:latin typeface="楷体" panose="02010609060101010101" pitchFamily="49" charset="-122"/>
                <a:ea typeface="楷体" panose="02010609060101010101" pitchFamily="49" charset="-122"/>
                <a:cs typeface="楷体" panose="02010609060101010101" pitchFamily="49" charset="-122"/>
              </a:rPr>
              <a:t>之间；目前环境下，光线强度的临界值取</a:t>
            </a:r>
            <a:r>
              <a:rPr lang="en-US" altLang="zh-CN" kern="100" dirty="0">
                <a:latin typeface="楷体" panose="02010609060101010101" pitchFamily="49" charset="-122"/>
                <a:ea typeface="楷体" panose="02010609060101010101" pitchFamily="49" charset="-122"/>
                <a:cs typeface="楷体" panose="02010609060101010101" pitchFamily="49" charset="-122"/>
              </a:rPr>
              <a:t>________</a:t>
            </a:r>
            <a:r>
              <a:rPr lang="zh-CN" altLang="zh-CN" kern="100" dirty="0">
                <a:latin typeface="楷体" panose="02010609060101010101" pitchFamily="49" charset="-122"/>
                <a:ea typeface="楷体" panose="02010609060101010101" pitchFamily="49" charset="-122"/>
                <a:cs typeface="楷体" panose="02010609060101010101" pitchFamily="49" charset="-122"/>
              </a:rPr>
              <a:t>最为合适。</a:t>
            </a:r>
            <a:endParaRPr lang="zh-CN" alt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5784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426970" y="281371"/>
            <a:ext cx="2657846" cy="971686"/>
            <a:chOff x="606969" y="381190"/>
            <a:chExt cx="2657846" cy="971686"/>
          </a:xfrm>
        </p:grpSpPr>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969" y="381190"/>
              <a:ext cx="2657846" cy="971686"/>
            </a:xfrm>
            <a:prstGeom prst="rect">
              <a:avLst/>
            </a:prstGeom>
          </p:spPr>
        </p:pic>
        <p:sp>
          <p:nvSpPr>
            <p:cNvPr id="19" name="矩形 18"/>
            <p:cNvSpPr/>
            <p:nvPr/>
          </p:nvSpPr>
          <p:spPr>
            <a:xfrm>
              <a:off x="667265" y="660400"/>
              <a:ext cx="2512540" cy="509373"/>
            </a:xfrm>
            <a:prstGeom prst="rect">
              <a:avLst/>
            </a:prstGeom>
            <a:solidFill>
              <a:srgbClr val="C883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p:cNvSpPr txBox="1"/>
            <p:nvPr/>
          </p:nvSpPr>
          <p:spPr>
            <a:xfrm>
              <a:off x="863449" y="677192"/>
              <a:ext cx="1664238" cy="523220"/>
            </a:xfrm>
            <a:prstGeom prst="rect">
              <a:avLst/>
            </a:prstGeom>
            <a:noFill/>
          </p:spPr>
          <p:txBody>
            <a:bodyPr wrap="non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作品制作</a:t>
              </a:r>
            </a:p>
          </p:txBody>
        </p:sp>
      </p:grpSp>
      <p:cxnSp>
        <p:nvCxnSpPr>
          <p:cNvPr id="24" name="直接连接符 23"/>
          <p:cNvCxnSpPr/>
          <p:nvPr/>
        </p:nvCxnSpPr>
        <p:spPr>
          <a:xfrm flipH="1">
            <a:off x="5413292" y="1028700"/>
            <a:ext cx="19050" cy="58293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688602" y="2028274"/>
            <a:ext cx="3262432" cy="400110"/>
          </a:xfrm>
          <a:prstGeom prst="rect">
            <a:avLst/>
          </a:prstGeom>
          <a:noFill/>
        </p:spPr>
        <p:txBody>
          <a:bodyPr wrap="none" rtlCol="0">
            <a:spAutoFit/>
          </a:bodyPr>
          <a:lstStyle/>
          <a:p>
            <a:pPr algn="ctr"/>
            <a:r>
              <a:rPr lang="zh-CN" altLang="en-US" sz="2000" dirty="0">
                <a:ea typeface="方正水柱简体" pitchFamily="2" charset="-122"/>
              </a:rPr>
              <a:t>第二步：测到强光加速行驶</a:t>
            </a:r>
          </a:p>
        </p:txBody>
      </p:sp>
      <p:sp>
        <p:nvSpPr>
          <p:cNvPr id="12" name="文本框 11">
            <a:extLst>
              <a:ext uri="{FF2B5EF4-FFF2-40B4-BE49-F238E27FC236}">
                <a16:creationId xmlns:a16="http://schemas.microsoft.com/office/drawing/2014/main" id="{7B01AA90-CC4F-410D-B86C-1EF5B5729EA9}"/>
              </a:ext>
            </a:extLst>
          </p:cNvPr>
          <p:cNvSpPr txBox="1"/>
          <p:nvPr/>
        </p:nvSpPr>
        <p:spPr>
          <a:xfrm>
            <a:off x="6395319" y="2991597"/>
            <a:ext cx="4890082" cy="1590692"/>
          </a:xfrm>
          <a:prstGeom prst="rect">
            <a:avLst/>
          </a:prstGeom>
          <a:noFill/>
        </p:spPr>
        <p:txBody>
          <a:bodyPr wrap="square" rtlCol="0">
            <a:spAutoFit/>
          </a:bodyPr>
          <a:lstStyle/>
          <a:p>
            <a:pPr indent="266700" algn="just">
              <a:lnSpc>
                <a:spcPct val="125000"/>
              </a:lnSpc>
              <a:spcAft>
                <a:spcPts val="0"/>
              </a:spcAft>
            </a:pPr>
            <a:r>
              <a:rPr lang="zh-CN" altLang="en-US" sz="2000" kern="100" dirty="0">
                <a:latin typeface="Arial" panose="020B0604020202020204" pitchFamily="34" charset="0"/>
                <a:ea typeface="楷体" panose="02010609060101010101" pitchFamily="49" charset="-122"/>
                <a:cs typeface="楷体" panose="02010609060101010101" pitchFamily="49" charset="-122"/>
              </a:rPr>
              <a:t>运行如图所示的程序代码，智能小车在没有强光照射时能减速行驶吗？为什么？除如图所示的程序代码外，还可以怎么编写？</a:t>
            </a:r>
            <a:endParaRPr lang="zh-CN" altLang="zh-CN" sz="2000" kern="100" dirty="0">
              <a:latin typeface="Arial" panose="020B0604020202020204" pitchFamily="34" charset="0"/>
              <a:cs typeface="Times New Roman" panose="02020603050405020304" pitchFamily="18" charset="0"/>
            </a:endParaRPr>
          </a:p>
        </p:txBody>
      </p:sp>
      <p:pic>
        <p:nvPicPr>
          <p:cNvPr id="21" name="图片 20">
            <a:extLst>
              <a:ext uri="{FF2B5EF4-FFF2-40B4-BE49-F238E27FC236}">
                <a16:creationId xmlns:a16="http://schemas.microsoft.com/office/drawing/2014/main" id="{43E0551D-B7E2-40D7-8D42-C748DCA459F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86560" y="2991597"/>
            <a:ext cx="3463755" cy="2876039"/>
          </a:xfrm>
          <a:prstGeom prst="rect">
            <a:avLst/>
          </a:prstGeom>
          <a:noFill/>
          <a:ln>
            <a:noFill/>
          </a:ln>
        </p:spPr>
      </p:pic>
    </p:spTree>
    <p:extLst>
      <p:ext uri="{BB962C8B-B14F-4D97-AF65-F5344CB8AC3E}">
        <p14:creationId xmlns:p14="http://schemas.microsoft.com/office/powerpoint/2010/main" val="974293480"/>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453</TotalTime>
  <Words>939</Words>
  <Application>Microsoft Office PowerPoint</Application>
  <PresentationFormat>宽屏</PresentationFormat>
  <Paragraphs>74</Paragraphs>
  <Slides>13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13</vt:i4>
      </vt:variant>
    </vt:vector>
  </HeadingPairs>
  <TitlesOfParts>
    <vt:vector size="20" baseType="lpstr">
      <vt:lpstr>黑体</vt:lpstr>
      <vt:lpstr>楷体</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赵骞</dc:creator>
  <cp:lastModifiedBy>862788511@qq.com</cp:lastModifiedBy>
  <cp:revision>137</cp:revision>
  <dcterms:created xsi:type="dcterms:W3CDTF">2015-05-05T08:02:00Z</dcterms:created>
  <dcterms:modified xsi:type="dcterms:W3CDTF">2020-03-04T03:01:58Z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