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348" r:id="rId3"/>
    <p:sldId id="263" r:id="rId4"/>
    <p:sldId id="258" r:id="rId5"/>
    <p:sldId id="300" r:id="rId6"/>
    <p:sldId id="297" r:id="rId7"/>
    <p:sldId id="296" r:id="rId8"/>
    <p:sldId id="288" r:id="rId9"/>
    <p:sldId id="349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C88330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2020/3/5/Thursday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2020/3/5/Thursday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2020/3/5/Thursday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2020/3/5/Thursday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2020/3/5/Thursday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2020/3/5/Thursday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2020/3/5/Thursday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2020/3/5/Thursday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2020/3/5/Thursday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2020/3/5/Thursday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2020/3/5/Thursday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2020/3/5/Thursday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2F2F2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300480" y="2023141"/>
            <a:ext cx="90932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基于</a:t>
            </a:r>
            <a:r>
              <a:rPr lang="en-US" altLang="zh-CN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Scratch</a:t>
            </a:r>
            <a:r>
              <a:rPr lang="zh-CN" altLang="en-US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的智能小车编程</a:t>
            </a: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623" y="4969611"/>
            <a:ext cx="3404753" cy="126995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15670" y="2980027"/>
            <a:ext cx="103602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防撞智能小车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2F2F2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49959" y="57884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课程思路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031533" y="182180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一、情景描述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906581" y="1841382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二、知识与概念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031533" y="3449443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三、作品制作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560156" y="4264216"/>
            <a:ext cx="30059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第一步：测一测安全距离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第二步：躲避障碍物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989426" y="3553265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四、拓展与思考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573897" y="2514379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了解超声波传感器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学习相关的指令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情境描述</a:t>
              </a: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697900" y="1759189"/>
            <a:ext cx="10920851" cy="1100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7200">
              <a:lnSpc>
                <a:spcPct val="200000"/>
              </a:lnSpc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为提高行驶中智能小车的安全性，需给智能小车安装一个测距仪，使其在撞到障碍物前能自动改变行驶方向或停下来。本节课，就让我们一起制作一个自动测距仪。</a:t>
            </a:r>
          </a:p>
        </p:txBody>
      </p:sp>
      <p:pic>
        <p:nvPicPr>
          <p:cNvPr id="11" name="图片 10" descr="智能小车01"/>
          <p:cNvPicPr/>
          <p:nvPr/>
        </p:nvPicPr>
        <p:blipFill>
          <a:blip r:embed="rId4"/>
          <a:stretch>
            <a:fillRect/>
          </a:stretch>
        </p:blipFill>
        <p:spPr>
          <a:xfrm>
            <a:off x="4148152" y="3439453"/>
            <a:ext cx="3208993" cy="231528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418581" y="281371"/>
            <a:ext cx="2657846" cy="971686"/>
            <a:chOff x="606969" y="381190"/>
            <a:chExt cx="2657846" cy="971686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63449" y="677192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知识与概念</a:t>
              </a:r>
            </a:p>
          </p:txBody>
        </p:sp>
      </p:grpSp>
      <p:sp>
        <p:nvSpPr>
          <p:cNvPr id="8" name="矩形 7"/>
          <p:cNvSpPr/>
          <p:nvPr/>
        </p:nvSpPr>
        <p:spPr>
          <a:xfrm>
            <a:off x="4731391" y="1623530"/>
            <a:ext cx="6484690" cy="1775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超声波遥控器：	</a:t>
            </a:r>
          </a:p>
          <a:p>
            <a:pPr indent="457200">
              <a:lnSpc>
                <a:spcPct val="125000"/>
              </a:lnSpc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超声波传感器是一种能将超声波信号转换成其他能量信号的传感器，既可以发射超声波，也可以接收超声波。可以快速地测出离障碍物的距离。好好搭搭智能小车套件中的超声波传感器如图所示：</a:t>
            </a:r>
          </a:p>
        </p:txBody>
      </p:sp>
      <p:pic>
        <p:nvPicPr>
          <p:cNvPr id="9" name="图片 8" descr="8-2"/>
          <p:cNvPicPr/>
          <p:nvPr/>
        </p:nvPicPr>
        <p:blipFill>
          <a:blip r:embed="rId3"/>
          <a:stretch>
            <a:fillRect/>
          </a:stretch>
        </p:blipFill>
        <p:spPr>
          <a:xfrm>
            <a:off x="1048434" y="2188839"/>
            <a:ext cx="2844196" cy="1240161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34" y="4532528"/>
            <a:ext cx="3113000" cy="53193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文本框 10"/>
          <p:cNvSpPr txBox="1"/>
          <p:nvPr/>
        </p:nvSpPr>
        <p:spPr>
          <a:xfrm>
            <a:off x="4788223" y="4249210"/>
            <a:ext cx="6484690" cy="1429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25000"/>
              </a:lnSpc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这个指令主要用于读取超声波传感器测得的值。单击下拉列表可以选择超声波传感器连接的端口，有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S0–S3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A0–A3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共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个端口可供选择，默认为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S0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端口。编程时，该指令不能单独使用，一般仅作为其他指令的一个参数。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426970" y="281371"/>
            <a:ext cx="2657846" cy="971686"/>
            <a:chOff x="606969" y="381190"/>
            <a:chExt cx="2657846" cy="971686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19" name="矩形 18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63449" y="677192"/>
              <a:ext cx="16642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作品制作</a:t>
              </a: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1054216" y="1532267"/>
            <a:ext cx="10363201" cy="1094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just">
              <a:lnSpc>
                <a:spcPct val="125000"/>
              </a:lnSpc>
              <a:spcAft>
                <a:spcPts val="0"/>
              </a:spcAft>
            </a:pPr>
            <a:r>
              <a:rPr lang="zh-CN" altLang="en-US" kern="1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 要</a:t>
            </a:r>
            <a:r>
              <a:rPr lang="zh-CN" altLang="zh-CN" kern="100" dirty="0">
                <a:latin typeface="Arial" panose="020B0604020202020204" pitchFamily="34" charset="0"/>
                <a:ea typeface="楷体" panose="02010609060101010101" pitchFamily="49" charset="-122"/>
              </a:rPr>
              <a:t>让行驶中的智能小车顺利躲避近前方的障碍物，需给智能小车设置相应的执行动作。如果智能小车测到了近前方有障碍物，那么小车往右后方或左后方偏转，否则一直向前行驶。具体程序流程图如下所示：</a:t>
            </a:r>
          </a:p>
        </p:txBody>
      </p:sp>
      <p:pic>
        <p:nvPicPr>
          <p:cNvPr id="8" name="图片 7" descr="8-3"/>
          <p:cNvPicPr/>
          <p:nvPr/>
        </p:nvPicPr>
        <p:blipFill>
          <a:blip r:embed="rId3"/>
          <a:stretch>
            <a:fillRect/>
          </a:stretch>
        </p:blipFill>
        <p:spPr>
          <a:xfrm>
            <a:off x="3822111" y="2720371"/>
            <a:ext cx="4884970" cy="3595746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FD3AFD13-B48A-4029-AF94-7FE489C0AB66}"/>
              </a:ext>
            </a:extLst>
          </p:cNvPr>
          <p:cNvSpPr txBox="1"/>
          <p:nvPr/>
        </p:nvSpPr>
        <p:spPr>
          <a:xfrm>
            <a:off x="3195990" y="66984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流程图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426970" y="281371"/>
            <a:ext cx="2657846" cy="971686"/>
            <a:chOff x="606969" y="381190"/>
            <a:chExt cx="2657846" cy="971686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19" name="矩形 18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63449" y="677192"/>
              <a:ext cx="16642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作品制作</a:t>
              </a:r>
            </a:p>
          </p:txBody>
        </p:sp>
      </p:grpSp>
      <p:cxnSp>
        <p:nvCxnSpPr>
          <p:cNvPr id="24" name="直接连接符 23"/>
          <p:cNvCxnSpPr/>
          <p:nvPr/>
        </p:nvCxnSpPr>
        <p:spPr>
          <a:xfrm flipH="1">
            <a:off x="5802779" y="838983"/>
            <a:ext cx="19050" cy="5829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683450" y="1958976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ea typeface="方正水柱简体" pitchFamily="2" charset="-122"/>
              </a:rPr>
              <a:t>第一步：测一测安全距离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370173" y="3300665"/>
            <a:ext cx="5247041" cy="1787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just">
              <a:lnSpc>
                <a:spcPct val="125000"/>
              </a:lnSpc>
              <a:spcAft>
                <a:spcPts val="0"/>
              </a:spcAft>
            </a:pPr>
            <a:r>
              <a:rPr lang="zh-CN" altLang="zh-CN" kern="100" dirty="0">
                <a:latin typeface="Arial" panose="020B0604020202020204" pitchFamily="34" charset="0"/>
                <a:ea typeface="楷体" panose="02010609060101010101" pitchFamily="49" charset="-122"/>
                <a:cs typeface="楷体" panose="02010609060101010101" pitchFamily="49" charset="-122"/>
              </a:rPr>
              <a:t>先把数码管连接到</a:t>
            </a:r>
            <a:r>
              <a:rPr lang="en-US" altLang="zh-CN" kern="100" dirty="0">
                <a:latin typeface="Arial" panose="020B0604020202020204" pitchFamily="34" charset="0"/>
                <a:ea typeface="楷体" panose="02010609060101010101" pitchFamily="49" charset="-122"/>
                <a:cs typeface="楷体" panose="02010609060101010101" pitchFamily="49" charset="-122"/>
              </a:rPr>
              <a:t>C0</a:t>
            </a:r>
            <a:r>
              <a:rPr lang="zh-CN" altLang="zh-CN" kern="100" dirty="0">
                <a:latin typeface="Arial" panose="020B0604020202020204" pitchFamily="34" charset="0"/>
                <a:ea typeface="楷体" panose="02010609060101010101" pitchFamily="49" charset="-122"/>
                <a:cs typeface="楷体" panose="02010609060101010101" pitchFamily="49" charset="-122"/>
              </a:rPr>
              <a:t>端口，超声波传感器连接到</a:t>
            </a:r>
            <a:r>
              <a:rPr lang="en-US" altLang="zh-CN" kern="100" dirty="0">
                <a:latin typeface="Arial" panose="020B0604020202020204" pitchFamily="34" charset="0"/>
                <a:ea typeface="楷体" panose="02010609060101010101" pitchFamily="49" charset="-122"/>
                <a:cs typeface="楷体" panose="02010609060101010101" pitchFamily="49" charset="-122"/>
              </a:rPr>
              <a:t>S0</a:t>
            </a:r>
            <a:r>
              <a:rPr lang="zh-CN" altLang="zh-CN" kern="100" dirty="0">
                <a:latin typeface="Arial" panose="020B0604020202020204" pitchFamily="34" charset="0"/>
                <a:ea typeface="楷体" panose="02010609060101010101" pitchFamily="49" charset="-122"/>
                <a:cs typeface="楷体" panose="02010609060101010101" pitchFamily="49" charset="-122"/>
              </a:rPr>
              <a:t>端口；然后编写如图所示的程序代码，编绎下载到智能小车中运行。测一测，超声波传感器能测得的最大值和最小值分别是多少，安全距离设为多少比较合适？</a:t>
            </a:r>
            <a:endParaRPr lang="zh-CN" altLang="zh-CN" kern="1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363099" y="426201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13" name="图片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50" y="2980600"/>
            <a:ext cx="4360422" cy="2562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426970" y="281371"/>
            <a:ext cx="2657846" cy="971686"/>
            <a:chOff x="606969" y="381190"/>
            <a:chExt cx="2657846" cy="971686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19" name="矩形 18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63449" y="677192"/>
              <a:ext cx="16642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作品制作</a:t>
              </a:r>
            </a:p>
          </p:txBody>
        </p:sp>
      </p:grpSp>
      <p:cxnSp>
        <p:nvCxnSpPr>
          <p:cNvPr id="24" name="直接连接符 23"/>
          <p:cNvCxnSpPr/>
          <p:nvPr/>
        </p:nvCxnSpPr>
        <p:spPr>
          <a:xfrm flipH="1">
            <a:off x="6847810" y="1028700"/>
            <a:ext cx="19050" cy="5829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776547" y="2093524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ea typeface="方正水柱简体" pitchFamily="2" charset="-122"/>
              </a:rPr>
              <a:t>第二步：躲避障碍物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145247" y="3316491"/>
            <a:ext cx="4499009" cy="1787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just">
              <a:lnSpc>
                <a:spcPct val="125000"/>
              </a:lnSpc>
              <a:spcAft>
                <a:spcPts val="0"/>
              </a:spcAft>
            </a:pPr>
            <a:r>
              <a:rPr lang="zh-CN" altLang="zh-CN" kern="1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编写类似图所示的程序代码，编绎下载到智能小车中运行。让智能小车从房屋的门口开始，向着屋内行驶；行驶过程中，不能让智能小车破坏墙壁；最后，还要能让智能小车成功地驶离房屋。</a:t>
            </a:r>
            <a:endParaRPr lang="zh-CN" altLang="zh-CN" kern="1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64" y="3023222"/>
            <a:ext cx="3394710" cy="2373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图片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238" y="2959087"/>
            <a:ext cx="2287905" cy="125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图片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238" y="4455923"/>
            <a:ext cx="2369185" cy="130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426970" y="281371"/>
            <a:ext cx="2657846" cy="971686"/>
            <a:chOff x="606969" y="381190"/>
            <a:chExt cx="2657846" cy="971686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19" name="矩形 18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63449" y="677192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拓展与巩固</a:t>
              </a: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1673464" y="2558316"/>
            <a:ext cx="8816828" cy="1975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25000"/>
              </a:lnSpc>
              <a:spcAft>
                <a:spcPts val="0"/>
              </a:spcAft>
            </a:pPr>
            <a:r>
              <a:rPr lang="zh-CN" altLang="en-US" sz="2000" kern="100" dirty="0">
                <a:latin typeface="Arial" panose="020B0604020202020204" pitchFamily="34" charset="0"/>
                <a:ea typeface="楷体" panose="02010609060101010101" pitchFamily="49" charset="-122"/>
              </a:rPr>
              <a:t>利用超声波传感器，除了躲避障碍物外，你还能创作出其他的作品吗？比如“跟随小车”。当离你的脚后跟很近时，智能小车停止行驶，并亮起双跳灯，以提醒其他人不要撞上你；当和你保持在安全距离范围内，智能小车则乖乖地跟在你身后；当离你太远时，智能小车则加速行驶，并用柔和的音乐声提醒你，走得太快了，需要等一等。</a:t>
            </a:r>
            <a:endParaRPr lang="zh-CN" altLang="zh-CN" sz="2000" kern="100" dirty="0"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2F2F2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16590" y="2593592"/>
            <a:ext cx="909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谢谢观看</a:t>
            </a: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623" y="4969611"/>
            <a:ext cx="3404753" cy="12699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500</Words>
  <Application>Microsoft Office PowerPoint</Application>
  <PresentationFormat>宽屏</PresentationFormat>
  <Paragraphs>29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黑体</vt:lpstr>
      <vt:lpstr>楷体</vt:lpstr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赵骞</dc:creator>
  <cp:lastModifiedBy>862788511@qq.com</cp:lastModifiedBy>
  <cp:revision>144</cp:revision>
  <dcterms:created xsi:type="dcterms:W3CDTF">2015-05-05T08:02:00Z</dcterms:created>
  <dcterms:modified xsi:type="dcterms:W3CDTF">2020-03-05T08:55:07Z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