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2"/>
  </p:notesMasterIdLst>
  <p:sldIdLst>
    <p:sldId id="256" r:id="rId2"/>
    <p:sldId id="349" r:id="rId3"/>
    <p:sldId id="257" r:id="rId4"/>
    <p:sldId id="366" r:id="rId5"/>
    <p:sldId id="356" r:id="rId6"/>
    <p:sldId id="367" r:id="rId7"/>
    <p:sldId id="357" r:id="rId8"/>
    <p:sldId id="347" r:id="rId9"/>
    <p:sldId id="348" r:id="rId10"/>
    <p:sldId id="300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59" autoAdjust="0"/>
  </p:normalViewPr>
  <p:slideViewPr>
    <p:cSldViewPr>
      <p:cViewPr varScale="1">
        <p:scale>
          <a:sx n="97" d="100"/>
          <a:sy n="97" d="100"/>
        </p:scale>
        <p:origin x="264" y="102"/>
      </p:cViewPr>
      <p:guideLst>
        <p:guide orient="horz" pos="2160"/>
        <p:guide pos="3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AD18BF-AACD-4437-B6E2-ECE3E76542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AD18BF-AACD-4437-B6E2-ECE3E76542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rPr>
              <a:t>Bit</a:t>
            </a: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307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ea"/>
                <a:ea typeface="+mj-ea"/>
                <a:sym typeface="+mn-ea"/>
              </a:rPr>
              <a:t>(</a:t>
            </a:r>
            <a:r>
              <a:rPr lang="zh-CN" altLang="en-US" sz="28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ea"/>
                <a:ea typeface="+mj-ea"/>
                <a:sym typeface="+mn-ea"/>
              </a:rPr>
              <a:t>基于</a:t>
            </a:r>
            <a:r>
              <a:rPr lang="en-US" altLang="zh-CN" sz="28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ea"/>
                <a:ea typeface="+mj-ea"/>
                <a:sym typeface="+mn-ea"/>
              </a:rPr>
              <a:t>Mind+)</a:t>
            </a: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+mj-ea"/>
                <a:ea typeface="+mj-ea"/>
              </a:rPr>
              <a:t>创客教育</a:t>
            </a: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+mj-ea"/>
                <a:ea typeface="+mj-ea"/>
              </a:rPr>
              <a:t>系列课程</a:t>
            </a: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+mj-ea"/>
                <a:ea typeface="+mj-ea"/>
              </a:rPr>
              <a:t>谢谢观看！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855" y="2720975"/>
            <a:ext cx="5701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noProof="1">
                <a:latin typeface="+mn-ea"/>
                <a:ea typeface="+mn-ea"/>
                <a:cs typeface="+mn-ea"/>
              </a:rPr>
              <a:t>认识好搭</a:t>
            </a:r>
            <a:r>
              <a:rPr lang="en-US" altLang="zh-CN" sz="4400" noProof="1">
                <a:latin typeface="+mn-ea"/>
                <a:ea typeface="+mn-ea"/>
                <a:cs typeface="+mn-ea"/>
              </a:rPr>
              <a:t>Bit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99730" y="2575438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硬件学习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299730" y="3822083"/>
            <a:ext cx="3636000" cy="967932"/>
            <a:chOff x="3249768" y="3729867"/>
            <a:chExt cx="3636000" cy="967932"/>
          </a:xfrm>
        </p:grpSpPr>
        <p:grpSp>
          <p:nvGrpSpPr>
            <p:cNvPr id="73" name="组合 72"/>
            <p:cNvGrpSpPr/>
            <p:nvPr/>
          </p:nvGrpSpPr>
          <p:grpSpPr>
            <a:xfrm>
              <a:off x="3249768" y="3729867"/>
              <a:ext cx="3636000" cy="967932"/>
              <a:chOff x="4139952" y="1170041"/>
              <a:chExt cx="3559469" cy="536519"/>
            </a:xfrm>
          </p:grpSpPr>
          <p:sp>
            <p:nvSpPr>
              <p:cNvPr id="75" name="圆角矩形 12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TextBox 14"/>
              <p:cNvSpPr txBox="1"/>
              <p:nvPr/>
            </p:nvSpPr>
            <p:spPr>
              <a:xfrm>
                <a:off x="4203132" y="1364010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5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36"/>
            <p:cNvSpPr txBox="1"/>
            <p:nvPr/>
          </p:nvSpPr>
          <p:spPr>
            <a:xfrm>
              <a:off x="4156436" y="3932754"/>
              <a:ext cx="22517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工作模式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287751" y="5090134"/>
            <a:ext cx="3636000" cy="967932"/>
            <a:chOff x="3237789" y="4997918"/>
            <a:chExt cx="3636000" cy="967932"/>
          </a:xfrm>
        </p:grpSpPr>
        <p:grpSp>
          <p:nvGrpSpPr>
            <p:cNvPr id="68" name="组合 67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70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9" name="TextBox 37"/>
            <p:cNvSpPr txBox="1"/>
            <p:nvPr/>
          </p:nvSpPr>
          <p:spPr>
            <a:xfrm>
              <a:off x="4268407" y="5200949"/>
              <a:ext cx="20196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编译下载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399415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</a:p>
        </p:txBody>
      </p:sp>
      <p:sp>
        <p:nvSpPr>
          <p:cNvPr id="3" name="矩形 2"/>
          <p:cNvSpPr/>
          <p:nvPr/>
        </p:nvSpPr>
        <p:spPr>
          <a:xfrm>
            <a:off x="1223644" y="1615308"/>
            <a:ext cx="10200947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+mn-ea"/>
              </a:rPr>
              <a:t>一款入门级的编程普及产品，让每个孩子都能体验到编程创作带来的乐趣。好搭</a:t>
            </a:r>
            <a:r>
              <a:rPr lang="en-US" altLang="zh-CN" dirty="0">
                <a:latin typeface="+mn-ea"/>
              </a:rPr>
              <a:t>Bit</a:t>
            </a:r>
            <a:r>
              <a:rPr lang="zh-CN" altLang="en-US" dirty="0">
                <a:latin typeface="+mn-ea"/>
              </a:rPr>
              <a:t>兼容</a:t>
            </a:r>
            <a:r>
              <a:rPr lang="en-US" altLang="zh-CN" dirty="0" err="1">
                <a:latin typeface="+mn-ea"/>
              </a:rPr>
              <a:t>microbit</a:t>
            </a:r>
            <a:r>
              <a:rPr lang="zh-CN" altLang="en-US" dirty="0">
                <a:latin typeface="+mn-ea"/>
              </a:rPr>
              <a:t>，板载</a:t>
            </a:r>
            <a:r>
              <a:rPr lang="en-US" altLang="zh-CN" dirty="0">
                <a:latin typeface="+mn-ea"/>
              </a:rPr>
              <a:t>5x5</a:t>
            </a:r>
            <a:r>
              <a:rPr lang="zh-CN" altLang="en-US" dirty="0">
                <a:latin typeface="+mn-ea"/>
              </a:rPr>
              <a:t>点阵屏，能实现英文、图案、动画的显示。集成按键、指南针、加速度传感器、双路电机驱动、电源管理系统，通过连接扩展接口接入</a:t>
            </a:r>
            <a:r>
              <a:rPr lang="en-US" altLang="zh-CN" dirty="0">
                <a:latin typeface="+mn-ea"/>
              </a:rPr>
              <a:t>Arduino</a:t>
            </a:r>
            <a:r>
              <a:rPr lang="zh-CN" altLang="en-US" dirty="0">
                <a:latin typeface="+mn-ea"/>
              </a:rPr>
              <a:t>开源硬件生态。支持</a:t>
            </a:r>
            <a:r>
              <a:rPr lang="en-US" altLang="zh-CN" dirty="0">
                <a:latin typeface="+mn-ea"/>
              </a:rPr>
              <a:t>U</a:t>
            </a:r>
            <a:r>
              <a:rPr lang="zh-CN" altLang="en-US" dirty="0">
                <a:latin typeface="+mn-ea"/>
              </a:rPr>
              <a:t>盘下载模式，兼容乐高结构，可轻松造物，实现炫酷的小发明。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784" y="3614832"/>
            <a:ext cx="3430436" cy="2180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632" y="2852936"/>
            <a:ext cx="3430436" cy="2180717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>
            <a:off x="5729200" y="3234890"/>
            <a:ext cx="818606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547806" y="2984773"/>
            <a:ext cx="136714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inpin heiti" charset="-122"/>
              </a:rPr>
              <a:t>电源开关</a:t>
            </a:r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2244090" y="3844677"/>
            <a:ext cx="1310365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85448" y="3567740"/>
            <a:ext cx="178324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0" i="0" u="none" strike="noStrike" kern="1200" cap="none" spc="0" normalizeH="0" baseline="0"/>
              <a:t>板载按键*2</a:t>
            </a:r>
          </a:p>
        </p:txBody>
      </p:sp>
      <p:sp>
        <p:nvSpPr>
          <p:cNvPr id="2" name="矩形 1"/>
          <p:cNvSpPr/>
          <p:nvPr/>
        </p:nvSpPr>
        <p:spPr>
          <a:xfrm>
            <a:off x="4111363" y="3543913"/>
            <a:ext cx="775447" cy="797859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4886810" y="4254518"/>
            <a:ext cx="1744816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631626" y="4004254"/>
            <a:ext cx="136714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ea"/>
              </a:rPr>
              <a:t>5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ea"/>
              </a:rPr>
              <a:t>*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ea"/>
              </a:rPr>
              <a:t>5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ea"/>
              </a:rPr>
              <a:t>点阵屏</a:t>
            </a:r>
          </a:p>
        </p:txBody>
      </p:sp>
      <p:sp>
        <p:nvSpPr>
          <p:cNvPr id="32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硬件学习</a:t>
            </a:r>
          </a:p>
        </p:txBody>
      </p:sp>
      <p:sp>
        <p:nvSpPr>
          <p:cNvPr id="33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19546" b="43025"/>
          <a:stretch>
            <a:fillRect/>
          </a:stretch>
        </p:blipFill>
        <p:spPr>
          <a:xfrm>
            <a:off x="839416" y="2280956"/>
            <a:ext cx="5654249" cy="1645235"/>
          </a:xfrm>
          <a:prstGeom prst="rect">
            <a:avLst/>
          </a:prstGeom>
        </p:spPr>
      </p:pic>
      <p:cxnSp>
        <p:nvCxnSpPr>
          <p:cNvPr id="22" name="直接箭头连接符 21"/>
          <p:cNvCxnSpPr/>
          <p:nvPr/>
        </p:nvCxnSpPr>
        <p:spPr>
          <a:xfrm>
            <a:off x="1703657" y="3470165"/>
            <a:ext cx="1" cy="95908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5894657" y="3385710"/>
            <a:ext cx="1" cy="95908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097415" y="4429056"/>
            <a:ext cx="12128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npin heiti" charset="-122"/>
              </a:rPr>
              <a:t>电机接口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288415" y="4429056"/>
            <a:ext cx="12128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npin heiti" charset="-122"/>
              </a:rPr>
              <a:t>电机接口</a:t>
            </a:r>
          </a:p>
        </p:txBody>
      </p:sp>
      <p:sp>
        <p:nvSpPr>
          <p:cNvPr id="28" name="左大括号 27"/>
          <p:cNvSpPr/>
          <p:nvPr/>
        </p:nvSpPr>
        <p:spPr>
          <a:xfrm rot="16200000">
            <a:off x="2592293" y="3110410"/>
            <a:ext cx="418465" cy="1212850"/>
          </a:xfrm>
          <a:prstGeom prst="leftBrace">
            <a:avLst>
              <a:gd name="adj1" fmla="val 8333"/>
              <a:gd name="adj2" fmla="val 49975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195725" y="3791599"/>
            <a:ext cx="12128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npin heiti" charset="-122"/>
              </a:rPr>
              <a:t>模拟接口</a:t>
            </a:r>
          </a:p>
        </p:txBody>
      </p:sp>
      <p:sp>
        <p:nvSpPr>
          <p:cNvPr id="30" name="左大括号 29"/>
          <p:cNvSpPr/>
          <p:nvPr/>
        </p:nvSpPr>
        <p:spPr>
          <a:xfrm rot="16200000">
            <a:off x="3631153" y="2758620"/>
            <a:ext cx="334010" cy="3206115"/>
          </a:xfrm>
          <a:prstGeom prst="lef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323717" y="4429489"/>
            <a:ext cx="12128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npin heiti" charset="-122"/>
              </a:rPr>
              <a:t>数字接口</a:t>
            </a:r>
          </a:p>
        </p:txBody>
      </p:sp>
      <p:sp>
        <p:nvSpPr>
          <p:cNvPr id="32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50" normalizeH="0" baseline="0" noProof="0" dirty="0">
                <a:ln>
                  <a:noFill/>
                </a:ln>
                <a:solidFill>
                  <a:srgbClr val="FAC1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硬件学习</a:t>
            </a:r>
          </a:p>
        </p:txBody>
      </p:sp>
      <p:sp>
        <p:nvSpPr>
          <p:cNvPr id="33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FAC1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cs"/>
              </a:rPr>
              <a:t>2</a:t>
            </a:r>
          </a:p>
        </p:txBody>
      </p:sp>
      <p:sp>
        <p:nvSpPr>
          <p:cNvPr id="3" name="矩形 2"/>
          <p:cNvSpPr/>
          <p:nvPr/>
        </p:nvSpPr>
        <p:spPr>
          <a:xfrm>
            <a:off x="7730009" y="3201044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用于外接各种各样的传感器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5" t="13239" r="24995" b="12828"/>
          <a:stretch>
            <a:fillRect/>
          </a:stretch>
        </p:blipFill>
        <p:spPr>
          <a:xfrm rot="16200000">
            <a:off x="2886517" y="409381"/>
            <a:ext cx="1286314" cy="3796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5" t="15623" r="21757" b="37643"/>
          <a:stretch>
            <a:fillRect/>
          </a:stretch>
        </p:blipFill>
        <p:spPr>
          <a:xfrm>
            <a:off x="1654182" y="3429000"/>
            <a:ext cx="3811424" cy="250369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26100" y="3014345"/>
            <a:ext cx="80962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000" dirty="0">
                <a:sym typeface="+mn-ea"/>
              </a:rPr>
              <a:t>用于搭建结构连接乐高零件</a:t>
            </a:r>
            <a:endParaRPr lang="zh-CN" altLang="en-US" sz="2000" b="0" i="0" u="none" strike="noStrike" kern="1200" cap="none" spc="0" normalizeH="0" baseline="0" dirty="0"/>
          </a:p>
          <a:p>
            <a:endParaRPr lang="zh-CN" altLang="en-US" sz="2000" dirty="0"/>
          </a:p>
        </p:txBody>
      </p:sp>
      <p:sp>
        <p:nvSpPr>
          <p:cNvPr id="8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硬件学习</a:t>
            </a:r>
          </a:p>
        </p:txBody>
      </p:sp>
      <p:sp>
        <p:nvSpPr>
          <p:cNvPr id="9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130" y="192405"/>
            <a:ext cx="8756650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510030" y="502285"/>
            <a:ext cx="28238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ln w="10160">
                  <a:solidFill>
                    <a:srgbClr val="F95647"/>
                  </a:solidFill>
                  <a:prstDash val="solid"/>
                </a:ln>
                <a:solidFill>
                  <a:srgbClr val="F95647">
                    <a:lumMod val="60000"/>
                    <a:lumOff val="40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工作模式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300" normalizeH="0" baseline="0" noProof="0" dirty="0">
                <a:ln w="11430" cmpd="sng">
                  <a:solidFill>
                    <a:srgbClr val="2B6F7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95647">
                    <a:lumMod val="60000"/>
                    <a:lumOff val="40000"/>
                  </a:srgbClr>
                </a:solidFill>
                <a:effectLst>
                  <a:glow rad="45500">
                    <a:srgbClr val="2B6F7D">
                      <a:satMod val="220000"/>
                      <a:alpha val="35000"/>
                    </a:srgb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60623" y="1618682"/>
            <a:ext cx="46405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共有</a:t>
            </a:r>
            <a:r>
              <a:rPr lang="en-US" altLang="zh-CN" dirty="0"/>
              <a:t>2</a:t>
            </a:r>
            <a:r>
              <a:rPr lang="zh-CN" altLang="en-US" dirty="0"/>
              <a:t>个指示灯，状态指示灯和充电指示灯。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共有三种工作模式：</a:t>
            </a:r>
          </a:p>
        </p:txBody>
      </p:sp>
      <p:sp>
        <p:nvSpPr>
          <p:cNvPr id="7" name="矩形 6"/>
          <p:cNvSpPr/>
          <p:nvPr/>
        </p:nvSpPr>
        <p:spPr>
          <a:xfrm>
            <a:off x="5760623" y="2636912"/>
            <a:ext cx="6096000" cy="21207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运行模式：</a:t>
            </a:r>
            <a:r>
              <a:rPr lang="zh-CN" altLang="en-US" dirty="0"/>
              <a:t>按下电源键开机，红色状态指示灯常亮。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下载模式：</a:t>
            </a:r>
            <a:r>
              <a:rPr lang="zh-CN" altLang="en-US" dirty="0"/>
              <a:t>连接</a:t>
            </a:r>
            <a:r>
              <a:rPr lang="en-US" altLang="zh-CN" dirty="0"/>
              <a:t>USB</a:t>
            </a:r>
            <a:r>
              <a:rPr lang="zh-CN" altLang="en-US" dirty="0"/>
              <a:t>数据线至计算机，按下电源键开机，红色状态指示灯常亮，下载程序时红色状态指示灯闪烁。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充电模式</a:t>
            </a:r>
            <a:r>
              <a:rPr lang="en-US" altLang="zh-CN" b="1" dirty="0">
                <a:solidFill>
                  <a:srgbClr val="FF0000"/>
                </a:solidFill>
              </a:rPr>
              <a:t>: </a:t>
            </a:r>
            <a:r>
              <a:rPr lang="zh-CN" altLang="en-US" dirty="0"/>
              <a:t>使用</a:t>
            </a:r>
            <a:r>
              <a:rPr lang="en-US" altLang="zh-CN" dirty="0"/>
              <a:t>USB</a:t>
            </a:r>
            <a:r>
              <a:rPr lang="zh-CN" altLang="en-US" dirty="0"/>
              <a:t>数据线连接至计算机</a:t>
            </a:r>
            <a:r>
              <a:rPr lang="en-US" altLang="zh-CN" dirty="0"/>
              <a:t>USB</a:t>
            </a:r>
            <a:r>
              <a:rPr lang="zh-CN" altLang="en-US" dirty="0"/>
              <a:t>口或充电器，充电指示灯在充电时亮红灯，充满电亮蓝灯。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b="50594"/>
          <a:stretch>
            <a:fillRect/>
          </a:stretch>
        </p:blipFill>
        <p:spPr>
          <a:xfrm>
            <a:off x="727710" y="2637155"/>
            <a:ext cx="4525010" cy="1428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+mj-ea"/>
                <a:ea typeface="+mj-ea"/>
                <a:sym typeface="+mn-ea"/>
              </a:rPr>
              <a:t>编译下载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+mj-ea"/>
              <a:ea typeface="+mj-ea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1268760"/>
            <a:ext cx="8138973" cy="51656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342776" y="1268760"/>
            <a:ext cx="1304952" cy="288032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44222" y="2489130"/>
            <a:ext cx="1867601" cy="939869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63952" y="1484783"/>
            <a:ext cx="859489" cy="432049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5306" y="1295641"/>
            <a:ext cx="3252885" cy="9604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4859" y="2663506"/>
            <a:ext cx="3153777" cy="926380"/>
          </a:xfrm>
          <a:prstGeom prst="rect">
            <a:avLst/>
          </a:prstGeom>
        </p:spPr>
      </p:pic>
      <p:sp>
        <p:nvSpPr>
          <p:cNvPr id="9" name="箭头: 下 8"/>
          <p:cNvSpPr/>
          <p:nvPr/>
        </p:nvSpPr>
        <p:spPr>
          <a:xfrm>
            <a:off x="10367338" y="2343271"/>
            <a:ext cx="144016" cy="233047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宽屏</PresentationFormat>
  <Paragraphs>55</Paragraphs>
  <Slides>10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inpin heiti</vt:lpstr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/>
  <cp:revision>45</cp:revision>
  <dcterms:created xsi:type="dcterms:W3CDTF">2017-06-11T01:16:00Z</dcterms:created>
  <dcterms:modified xsi:type="dcterms:W3CDTF">2020-04-03T04:00:14Z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